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5"/>
  </p:notesMasterIdLst>
  <p:handoutMasterIdLst>
    <p:handoutMasterId r:id="rId16"/>
  </p:handoutMasterIdLst>
  <p:sldIdLst>
    <p:sldId id="256" r:id="rId5"/>
    <p:sldId id="258" r:id="rId6"/>
    <p:sldId id="443" r:id="rId7"/>
    <p:sldId id="428" r:id="rId8"/>
    <p:sldId id="448" r:id="rId9"/>
    <p:sldId id="447" r:id="rId10"/>
    <p:sldId id="452" r:id="rId11"/>
    <p:sldId id="438" r:id="rId12"/>
    <p:sldId id="446" r:id="rId13"/>
    <p:sldId id="426" r:id="rId14"/>
  </p:sldIdLst>
  <p:sldSz cx="9144000" cy="6858000" type="screen4x3"/>
  <p:notesSz cx="9928225" cy="6797675"/>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p:scale>
          <a:sx n="70" d="100"/>
          <a:sy n="70" d="100"/>
        </p:scale>
        <p:origin x="-1290" y="-258"/>
      </p:cViewPr>
      <p:guideLst>
        <p:guide orient="horz" pos="2160"/>
        <p:guide pos="2880"/>
      </p:guideLst>
    </p:cSldViewPr>
  </p:slideViewPr>
  <p:outlineViewPr>
    <p:cViewPr>
      <p:scale>
        <a:sx n="33" d="100"/>
        <a:sy n="33" d="100"/>
      </p:scale>
      <p:origin x="0" y="59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7B760E64-FD62-4CB4-8163-7854F37D9CE6}" type="datetimeFigureOut">
              <a:rPr lang="en-GB" smtClean="0"/>
              <a:t>17/06/2014</a:t>
            </a:fld>
            <a:endParaRPr lang="en-GB"/>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982B4B61-F582-42FD-A2A6-95DF931F99AD}" type="slidenum">
              <a:rPr lang="en-GB" smtClean="0"/>
              <a:t>‹#›</a:t>
            </a:fld>
            <a:endParaRPr lang="en-GB"/>
          </a:p>
        </p:txBody>
      </p:sp>
    </p:spTree>
    <p:extLst>
      <p:ext uri="{BB962C8B-B14F-4D97-AF65-F5344CB8AC3E}">
        <p14:creationId xmlns:p14="http://schemas.microsoft.com/office/powerpoint/2010/main" val="2890617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6/17/2014</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2.xml"/><Relationship Id="rId7" Type="http://schemas.openxmlformats.org/officeDocument/2006/relationships/slide" Target="../slides/slide7.xml"/><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 Target="../slides/slide6.xml"/><Relationship Id="rId5" Type="http://schemas.openxmlformats.org/officeDocument/2006/relationships/slide" Target="../slides/slide4.xml"/><Relationship Id="rId4" Type="http://schemas.openxmlformats.org/officeDocument/2006/relationships/slide" Target="../slides/slide8.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image" Target="../media/image2.gif"/><Relationship Id="rId5" Type="http://schemas.openxmlformats.org/officeDocument/2006/relationships/hyperlink" Target="http://www.google.co.uk/url?sa=i&amp;rct=j&amp;q=ocr+nationals+in+ict+level+02+logo&amp;source=images&amp;cd=&amp;docid=V5m_yCYP-aE2_M&amp;tbnid=DTQOd6LrYrDCGM:&amp;ved=0CAUQjRw&amp;url=http://decv.co.uk/courses/test/&amp;ei=zegkUtL5EcaR0AX1yoCoCA&amp;bvm=bv.51495398,d.d2k&amp;psig=AFQjCNE5H51wUL1lgYhDZQ2VHp_BrKAYtA&amp;ust=1378236999184474" TargetMode="External"/><Relationship Id="rId4" Type="http://schemas.openxmlformats.org/officeDocument/2006/relationships/slide" Target="../slides/slide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rId2" action="ppaction://hlinksldjump"/>
          </p:cNvPr>
          <p:cNvSpPr/>
          <p:nvPr userDrawn="1"/>
        </p:nvSpPr>
        <p:spPr>
          <a:xfrm>
            <a:off x="2587329"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a:t>
            </a:r>
            <a:endParaRPr lang="en-GB" b="1" dirty="0"/>
          </a:p>
        </p:txBody>
      </p:sp>
      <p:sp>
        <p:nvSpPr>
          <p:cNvPr id="5" name="Round Same Side Corner Rectangle 4">
            <a:hlinkClick r:id="rId3" action="ppaction://hlinksldjump"/>
          </p:cNvPr>
          <p:cNvSpPr/>
          <p:nvPr userDrawn="1"/>
        </p:nvSpPr>
        <p:spPr>
          <a:xfrm>
            <a:off x="311404" y="692696"/>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7" name="Round Same Side Corner Rectangle 6">
            <a:hlinkClick r:id="rId4" action="ppaction://hlinksldjump"/>
          </p:cNvPr>
          <p:cNvSpPr/>
          <p:nvPr userDrawn="1"/>
        </p:nvSpPr>
        <p:spPr>
          <a:xfrm>
            <a:off x="3065495"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2</a:t>
            </a:r>
            <a:endParaRPr lang="en-GB" b="1" dirty="0"/>
          </a:p>
        </p:txBody>
      </p:sp>
      <p:sp>
        <p:nvSpPr>
          <p:cNvPr id="8" name="Round Same Side Corner Rectangle 7">
            <a:hlinkClick r:id="rId5" action="ppaction://hlinksldjump"/>
          </p:cNvPr>
          <p:cNvSpPr/>
          <p:nvPr userDrawn="1"/>
        </p:nvSpPr>
        <p:spPr>
          <a:xfrm>
            <a:off x="2036644" y="692696"/>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LO4</a:t>
            </a:r>
            <a:endParaRPr lang="en-GB" sz="1400" b="1" dirty="0"/>
          </a:p>
        </p:txBody>
      </p:sp>
      <p:sp>
        <p:nvSpPr>
          <p:cNvPr id="11" name="Round Same Side Corner Rectangle 10">
            <a:hlinkClick r:id="rId6" action="ppaction://hlinksldjump"/>
          </p:cNvPr>
          <p:cNvSpPr/>
          <p:nvPr userDrawn="1"/>
        </p:nvSpPr>
        <p:spPr>
          <a:xfrm>
            <a:off x="3543661"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3</a:t>
            </a:r>
            <a:endParaRPr lang="en-GB" b="1" dirty="0"/>
          </a:p>
        </p:txBody>
      </p:sp>
      <p:sp>
        <p:nvSpPr>
          <p:cNvPr id="13" name="Round Same Side Corner Rectangle 12">
            <a:hlinkClick r:id="rId7" action="ppaction://hlinksldjump"/>
          </p:cNvPr>
          <p:cNvSpPr/>
          <p:nvPr userDrawn="1"/>
        </p:nvSpPr>
        <p:spPr>
          <a:xfrm>
            <a:off x="4021827"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4</a:t>
            </a:r>
            <a:endParaRPr lang="en-GB" b="1" dirty="0"/>
          </a:p>
        </p:txBody>
      </p:sp>
      <p:sp>
        <p:nvSpPr>
          <p:cNvPr id="10" name="Round Same Side Corner Rectangle 9">
            <a:hlinkClick r:id="rId4" action="ppaction://hlinksldjump"/>
          </p:cNvPr>
          <p:cNvSpPr/>
          <p:nvPr userDrawn="1"/>
        </p:nvSpPr>
        <p:spPr>
          <a:xfrm>
            <a:off x="4499992"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5</a:t>
            </a:r>
            <a:endParaRPr lang="en-GB" b="1" dirty="0"/>
          </a:p>
        </p:txBody>
      </p:sp>
      <p:sp>
        <p:nvSpPr>
          <p:cNvPr id="14" name="Round Same Side Corner Rectangle 13">
            <a:hlinkClick r:id="rId4" action="ppaction://hlinksldjump"/>
          </p:cNvPr>
          <p:cNvSpPr/>
          <p:nvPr userDrawn="1"/>
        </p:nvSpPr>
        <p:spPr>
          <a:xfrm>
            <a:off x="4968088"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6</a:t>
            </a:r>
            <a:endParaRPr lang="en-GB" b="1" dirty="0"/>
          </a:p>
        </p:txBody>
      </p:sp>
      <p:sp>
        <p:nvSpPr>
          <p:cNvPr id="15" name="Round Same Side Corner Rectangle 14">
            <a:hlinkClick r:id="rId8" action="ppaction://hlinksldjump"/>
          </p:cNvPr>
          <p:cNvSpPr/>
          <p:nvPr userDrawn="1"/>
        </p:nvSpPr>
        <p:spPr>
          <a:xfrm>
            <a:off x="5436096"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7</a:t>
            </a:r>
            <a:endParaRPr lang="en-GB" b="1" dirty="0"/>
          </a:p>
        </p:txBody>
      </p:sp>
      <p:sp>
        <p:nvSpPr>
          <p:cNvPr id="16" name="Round Same Side Corner Rectangle 15">
            <a:hlinkClick r:id="rId8" action="ppaction://hlinksldjump"/>
          </p:cNvPr>
          <p:cNvSpPr/>
          <p:nvPr userDrawn="1"/>
        </p:nvSpPr>
        <p:spPr>
          <a:xfrm>
            <a:off x="5904192"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8</a:t>
            </a:r>
            <a:endParaRPr lang="en-GB" b="1"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2"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rId3"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7" name="Round Same Side Corner Rectangle 6">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1" name="Round Same Side Corner Rectangle 10">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12" name="Round Same Side Corner Rectangle 11">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16" name="Round Same Side Corner Rectangle 15">
            <a:hlinkClick r:id="" action="ppaction://noaction"/>
          </p:cNvPr>
          <p:cNvSpPr/>
          <p:nvPr userDrawn="1"/>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17" name="Round Same Side Corner Rectangle 16">
            <a:hlinkClick r:id="" action="ppaction://noaction"/>
          </p:cNvPr>
          <p:cNvSpPr/>
          <p:nvPr userDrawn="1"/>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0" name="Round Same Side Corner Rectangle 19">
            <a:hlinkClick r:id="rId4" action="ppaction://hlinksldjump"/>
          </p:cNvPr>
          <p:cNvSpPr/>
          <p:nvPr userDrawn="1"/>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pic>
        <p:nvPicPr>
          <p:cNvPr id="14" name="Picture 7" descr="http://decv.co.uk/wp-content/uploads/2013/02/OCR-Logo-300x139.gif">
            <a:hlinkClick r:id="rId5"/>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9690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11"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5" r:id="rId6"/>
    <p:sldLayoutId id="2147483704" r:id="rId7"/>
    <p:sldLayoutId id="2147483702" r:id="rId8"/>
    <p:sldLayoutId id="2147483703" r:id="rId9"/>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hyperlink" Target="CiDA%20-%20Unit%2002%20-%20LO4%20-%20Continuity%20and%20Weather%20Forecast.pptx" TargetMode="External"/><Relationship Id="rId3" Type="http://schemas.openxmlformats.org/officeDocument/2006/relationships/hyperlink" Target="CiDA%20-%20Unit%2002%20-%20LO3%20-%20Welcome%20Video.pptx" TargetMode="Externa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CiDA%20-%20Unit%2002%20-%20LO2%20-%20Opening%20Sequence.pptx" TargetMode="External"/><Relationship Id="rId10" Type="http://schemas.openxmlformats.org/officeDocument/2006/relationships/hyperlink" Target="CiDA%20-%20Unit%2002%20-%20LO6%20-%20Testing%20and%20Reviewing.pptx" TargetMode="External"/><Relationship Id="rId4" Type="http://schemas.openxmlformats.org/officeDocument/2006/relationships/slide" Target="slide10.xml"/><Relationship Id="rId9" Type="http://schemas.openxmlformats.org/officeDocument/2006/relationships/hyperlink" Target="CiDA%20-%20Unit%2002%20-%20LO5%20-%20Closing%20and%20Broadcast.ppt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CiDA%20-%20Unit%2002%20-%20LO4%20-%20Continuity%20and%20Weather%20Forecast.pptx" TargetMode="External"/><Relationship Id="rId3" Type="http://schemas.openxmlformats.org/officeDocument/2006/relationships/hyperlink" Target="CiDA%20-%20Unit%2002%20-%20LO3%20-%20Welcome%20Video.pptx" TargetMode="Externa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CiDA%20-%20Unit%2002%20-%20LO2%20-%20Opening%20Sequence.pptx" TargetMode="External"/><Relationship Id="rId10" Type="http://schemas.openxmlformats.org/officeDocument/2006/relationships/hyperlink" Target="CiDA%20-%20Unit%2002%20-%20LO6%20-%20Testing%20and%20Reviewing.pptx" TargetMode="External"/><Relationship Id="rId4" Type="http://schemas.openxmlformats.org/officeDocument/2006/relationships/slide" Target="slide10.xml"/><Relationship Id="rId9" Type="http://schemas.openxmlformats.org/officeDocument/2006/relationships/hyperlink" Target="CiDA%20-%20Unit%2002%20-%20LO5%20-%20Closing%20and%20Broadcast.ppt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9.gif"/><Relationship Id="rId4" Type="http://schemas.openxmlformats.org/officeDocument/2006/relationships/image" Target="../media/image8.gi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gif"/><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8.gif"/><Relationship Id="rId5" Type="http://schemas.openxmlformats.org/officeDocument/2006/relationships/hyperlink" Target="LO4%20-%20Task%202%20-%20Weather%20Symbols.docx"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gif"/><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hyperlink" Target="LO2%20-%20Storyboard%202.pdf" TargetMode="External"/><Relationship Id="rId5" Type="http://schemas.openxmlformats.org/officeDocument/2006/relationships/hyperlink" Target="LO2%20-%20Storyboard%201.pdf" TargetMode="Externa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9.gif"/><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5949280"/>
            <a:ext cx="820891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02 </a:t>
            </a:r>
            <a:r>
              <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Creative Multimedia - DA202</a:t>
            </a:r>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Footer Placeholder 18"/>
          <p:cNvSpPr txBox="1">
            <a:spLocks/>
          </p:cNvSpPr>
          <p:nvPr/>
        </p:nvSpPr>
        <p:spPr>
          <a:xfrm>
            <a:off x="25583" y="6592267"/>
            <a:ext cx="971944"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accent1">
                    <a:tint val="20000"/>
                  </a:schemeClr>
                </a:solidFill>
                <a:effectLst/>
                <a:uLnTx/>
                <a:uFillTx/>
                <a:latin typeface="Calibri" pitchFamily="34" charset="0"/>
                <a:ea typeface="+mn-ea"/>
                <a:cs typeface="Calibri" pitchFamily="34" charset="0"/>
              </a:rPr>
              <a:t>ICT Dept</a:t>
            </a:r>
            <a:endParaRPr kumimoji="0" lang="en-US" sz="1200" b="1" i="0" u="none" strike="noStrike" kern="1200" cap="none" spc="0" normalizeH="0" baseline="0" noProof="0" dirty="0">
              <a:ln>
                <a:noFill/>
              </a:ln>
              <a:solidFill>
                <a:schemeClr val="accent1">
                  <a:tint val="20000"/>
                </a:schemeClr>
              </a:solidFill>
              <a:effectLst/>
              <a:uLnTx/>
              <a:uFillTx/>
              <a:latin typeface="Calibri" pitchFamily="34" charset="0"/>
              <a:ea typeface="+mn-ea"/>
              <a:cs typeface="Calibri" pitchFamily="34" charset="0"/>
            </a:endParaRPr>
          </a:p>
        </p:txBody>
      </p:sp>
      <p:sp>
        <p:nvSpPr>
          <p:cNvPr id="7" name="Rectangle 6"/>
          <p:cNvSpPr/>
          <p:nvPr/>
        </p:nvSpPr>
        <p:spPr>
          <a:xfrm>
            <a:off x="251520" y="260648"/>
            <a:ext cx="8496944" cy="15841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8" name="TextBox 7"/>
          <p:cNvSpPr txBox="1"/>
          <p:nvPr/>
        </p:nvSpPr>
        <p:spPr>
          <a:xfrm>
            <a:off x="1547664" y="530677"/>
            <a:ext cx="6912768" cy="892552"/>
          </a:xfrm>
          <a:prstGeom prst="rect">
            <a:avLst/>
          </a:prstGeom>
          <a:noFill/>
        </p:spPr>
        <p:txBody>
          <a:bodyPr wrap="square" rtlCol="0">
            <a:spAutoFit/>
          </a:bodyPr>
          <a:lstStyle/>
          <a:p>
            <a:r>
              <a:rPr lang="en-GB" sz="2400" b="1" dirty="0" smtClean="0">
                <a:solidFill>
                  <a:schemeClr val="tx1">
                    <a:lumMod val="50000"/>
                    <a:lumOff val="50000"/>
                  </a:schemeClr>
                </a:solidFill>
              </a:rPr>
              <a:t>Certificate in Digital Applications – Level 02</a:t>
            </a:r>
            <a:endParaRPr lang="en-GB" sz="2800" b="1" dirty="0" smtClean="0">
              <a:solidFill>
                <a:schemeClr val="tx1">
                  <a:lumMod val="50000"/>
                  <a:lumOff val="50000"/>
                </a:schemeClr>
              </a:solidFill>
            </a:endParaRPr>
          </a:p>
          <a:p>
            <a:r>
              <a:rPr lang="en-GB" sz="2800" b="1" dirty="0" smtClean="0">
                <a:solidFill>
                  <a:schemeClr val="tx1">
                    <a:lumMod val="50000"/>
                    <a:lumOff val="50000"/>
                  </a:schemeClr>
                </a:solidFill>
              </a:rPr>
              <a:t>Creative Multimedia – DA202</a:t>
            </a:r>
            <a:endParaRPr lang="en-GB" sz="2800" b="1" dirty="0">
              <a:solidFill>
                <a:schemeClr val="tx1">
                  <a:lumMod val="50000"/>
                  <a:lumOff val="50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6136" y="2060848"/>
            <a:ext cx="2952328" cy="295232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1463" y="400889"/>
            <a:ext cx="1152128" cy="1152128"/>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1"/>
          <p:cNvSpPr txBox="1">
            <a:spLocks/>
          </p:cNvSpPr>
          <p:nvPr/>
        </p:nvSpPr>
        <p:spPr>
          <a:xfrm>
            <a:off x="219621" y="1092845"/>
            <a:ext cx="8715375" cy="5007894"/>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95250" marR="0" lvl="0" indent="0" algn="l" defTabSz="914400" rtl="0" eaLnBrk="1" fontAlgn="auto" latinLnBrk="0" hangingPunct="1">
              <a:lnSpc>
                <a:spcPct val="100000"/>
              </a:lnSpc>
              <a:spcBef>
                <a:spcPts val="0"/>
              </a:spcBef>
              <a:spcAft>
                <a:spcPts val="600"/>
              </a:spcAft>
              <a:buClr>
                <a:schemeClr val="accent1"/>
              </a:buClr>
              <a:buSzPct val="68000"/>
              <a:buFont typeface="Wingdings 3"/>
              <a:buNone/>
              <a:tabLst/>
              <a:defRPr/>
            </a:pPr>
            <a:endPar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
        <p:nvSpPr>
          <p:cNvPr id="3074" name="Title 1"/>
          <p:cNvSpPr>
            <a:spLocks noGrp="1"/>
          </p:cNvSpPr>
          <p:nvPr>
            <p:ph type="title"/>
          </p:nvPr>
        </p:nvSpPr>
        <p:spPr>
          <a:xfrm>
            <a:off x="249375" y="-115190"/>
            <a:ext cx="8229600" cy="857256"/>
          </a:xfrm>
        </p:spPr>
        <p:txBody>
          <a:bodyPr>
            <a:normAutofit/>
          </a:bodyPr>
          <a:lstStyle/>
          <a:p>
            <a:r>
              <a:rPr lang="en-GB" sz="3200" dirty="0" smtClean="0"/>
              <a:t>LO4 – Assessment (P, M, D)</a:t>
            </a:r>
            <a:endParaRPr lang="en-GB" sz="3200" b="1" dirty="0" smtClean="0"/>
          </a:p>
        </p:txBody>
      </p:sp>
      <p:sp>
        <p:nvSpPr>
          <p:cNvPr id="5" name="Content Placeholder 1"/>
          <p:cNvSpPr>
            <a:spLocks noGrp="1"/>
          </p:cNvSpPr>
          <p:nvPr>
            <p:ph idx="4294967295"/>
          </p:nvPr>
        </p:nvSpPr>
        <p:spPr>
          <a:xfrm>
            <a:off x="214343" y="1085402"/>
            <a:ext cx="8715375" cy="5439942"/>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95250" indent="0">
              <a:buNone/>
            </a:pPr>
            <a:r>
              <a:rPr lang="en-GB" sz="1700" dirty="0" smtClean="0"/>
              <a:t> </a:t>
            </a:r>
          </a:p>
        </p:txBody>
      </p:sp>
      <p:graphicFrame>
        <p:nvGraphicFramePr>
          <p:cNvPr id="62" name="Table 61"/>
          <p:cNvGraphicFramePr>
            <a:graphicFrameLocks noGrp="1"/>
          </p:cNvGraphicFramePr>
          <p:nvPr>
            <p:extLst>
              <p:ext uri="{D42A27DB-BD31-4B8C-83A1-F6EECF244321}">
                <p14:modId xmlns:p14="http://schemas.microsoft.com/office/powerpoint/2010/main" val="3859683783"/>
              </p:ext>
            </p:extLst>
          </p:nvPr>
        </p:nvGraphicFramePr>
        <p:xfrm>
          <a:off x="395532" y="1196755"/>
          <a:ext cx="8424938" cy="5168003"/>
        </p:xfrm>
        <a:graphic>
          <a:graphicData uri="http://schemas.openxmlformats.org/drawingml/2006/table">
            <a:tbl>
              <a:tblPr/>
              <a:tblGrid>
                <a:gridCol w="897720"/>
                <a:gridCol w="1580716"/>
                <a:gridCol w="2017291"/>
                <a:gridCol w="2365116"/>
                <a:gridCol w="857877"/>
                <a:gridCol w="706218"/>
              </a:tblGrid>
              <a:tr h="218954">
                <a:tc>
                  <a:txBody>
                    <a:bodyPr/>
                    <a:lstStyle/>
                    <a:p>
                      <a:pPr algn="ctr">
                        <a:spcAft>
                          <a:spcPts val="0"/>
                        </a:spcAft>
                      </a:pPr>
                      <a:r>
                        <a:rPr lang="en-GB" sz="1600" b="1" dirty="0">
                          <a:latin typeface="Calibri" pitchFamily="34" charset="0"/>
                          <a:ea typeface="Times New Roman"/>
                          <a:cs typeface="Calibri" pitchFamily="34" charset="0"/>
                        </a:rPr>
                        <a:t>Task</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gridSpan="3">
                  <a:txBody>
                    <a:bodyPr/>
                    <a:lstStyle/>
                    <a:p>
                      <a:pPr algn="ctr">
                        <a:spcAft>
                          <a:spcPts val="0"/>
                        </a:spcAft>
                      </a:pPr>
                      <a:r>
                        <a:rPr lang="en-GB" sz="1600" b="1" dirty="0">
                          <a:latin typeface="Calibri" pitchFamily="34" charset="0"/>
                          <a:ea typeface="Times New Roman"/>
                          <a:cs typeface="Calibri" pitchFamily="34" charset="0"/>
                        </a:rPr>
                        <a:t>Activities</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hMerge="1">
                  <a:txBody>
                    <a:bodyPr/>
                    <a:lstStyle/>
                    <a:p>
                      <a:endParaRPr lang="en-GB"/>
                    </a:p>
                  </a:txBody>
                  <a:tcPr/>
                </a:tc>
                <a:tc hMerge="1">
                  <a:txBody>
                    <a:bodyPr/>
                    <a:lstStyle/>
                    <a:p>
                      <a:endParaRPr lang="en-GB"/>
                    </a:p>
                  </a:txBody>
                  <a:tcPr/>
                </a:tc>
                <a:tc>
                  <a:txBody>
                    <a:bodyPr/>
                    <a:lstStyle/>
                    <a:p>
                      <a:pPr algn="ctr">
                        <a:spcAft>
                          <a:spcPts val="0"/>
                        </a:spcAft>
                      </a:pPr>
                      <a:r>
                        <a:rPr lang="en-GB" sz="1600" b="1" dirty="0">
                          <a:latin typeface="Calibri" pitchFamily="34" charset="0"/>
                          <a:ea typeface="Times New Roman"/>
                          <a:cs typeface="Calibri" pitchFamily="34" charset="0"/>
                        </a:rPr>
                        <a:t>Student</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600" b="1" dirty="0" smtClean="0">
                          <a:latin typeface="Calibri" pitchFamily="34" charset="0"/>
                          <a:ea typeface="Times New Roman"/>
                          <a:cs typeface="Calibri" pitchFamily="34" charset="0"/>
                        </a:rPr>
                        <a:t>Staff</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r>
              <a:tr h="264196">
                <a:tc gridSpan="6">
                  <a:txBody>
                    <a:bodyPr/>
                    <a:lstStyle/>
                    <a:p>
                      <a:r>
                        <a:rPr lang="en-GB" sz="1400" b="1" dirty="0" smtClean="0">
                          <a:latin typeface="Calibri" pitchFamily="34" charset="0"/>
                          <a:ea typeface="Calibri" pitchFamily="34" charset="0"/>
                          <a:cs typeface="Calibri" pitchFamily="34" charset="0"/>
                        </a:rPr>
                        <a:t>LO4: Be able to prepare a Welcome Video Clip</a:t>
                      </a:r>
                      <a:endParaRPr lang="en-ZA" sz="1400" dirty="0">
                        <a:latin typeface="Calibri" pitchFamily="34" charset="0"/>
                        <a:ea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574755">
                <a:tc>
                  <a:txBody>
                    <a:bodyPr/>
                    <a:lstStyle/>
                    <a:p>
                      <a:pPr algn="ctr">
                        <a:spcAft>
                          <a:spcPts val="0"/>
                        </a:spcAft>
                      </a:pP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1 (P/M/D)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Create a continuity</a:t>
                      </a:r>
                      <a:r>
                        <a:rPr kumimoji="0" lang="en-GB" sz="1400" kern="1200" baseline="0" dirty="0" smtClean="0">
                          <a:solidFill>
                            <a:schemeClr val="tx1"/>
                          </a:solidFill>
                          <a:effectLst/>
                          <a:latin typeface="Calibri" pitchFamily="34" charset="0"/>
                          <a:ea typeface="+mn-ea"/>
                          <a:cs typeface="Calibri" pitchFamily="34" charset="0"/>
                        </a:rPr>
                        <a:t> animation with sound that </a:t>
                      </a:r>
                      <a:br>
                        <a:rPr kumimoji="0" lang="en-GB" sz="1400" kern="1200" baseline="0" dirty="0" smtClean="0">
                          <a:solidFill>
                            <a:schemeClr val="tx1"/>
                          </a:solidFill>
                          <a:effectLst/>
                          <a:latin typeface="Calibri" pitchFamily="34" charset="0"/>
                          <a:ea typeface="+mn-ea"/>
                          <a:cs typeface="Calibri" pitchFamily="34" charset="0"/>
                        </a:rPr>
                      </a:br>
                      <a:r>
                        <a:rPr kumimoji="0" lang="en-GB" sz="1400" kern="1200" baseline="0" dirty="0" smtClean="0">
                          <a:solidFill>
                            <a:schemeClr val="tx1"/>
                          </a:solidFill>
                          <a:effectLst/>
                          <a:latin typeface="Calibri" pitchFamily="34" charset="0"/>
                          <a:ea typeface="+mn-ea"/>
                          <a:cs typeface="Calibri" pitchFamily="34" charset="0"/>
                        </a:rPr>
                        <a:t>presents the link between the headline and weather forecast to a target audience</a:t>
                      </a:r>
                      <a:r>
                        <a:rPr kumimoji="0" lang="en-GB" sz="1400" kern="1200" dirty="0" smtClean="0">
                          <a:solidFill>
                            <a:schemeClr val="tx1"/>
                          </a:solidFill>
                          <a:effectLst/>
                          <a:latin typeface="Calibri" pitchFamily="34" charset="0"/>
                          <a:ea typeface="+mn-ea"/>
                          <a:cs typeface="Calibri" pitchFamily="34"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3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2 (P/M/D)</a:t>
                      </a:r>
                      <a:endParaRPr kumimoji="0" lang="en-GB" sz="1400" kern="1200" dirty="0" smtClean="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libri" pitchFamily="34" charset="0"/>
                          <a:cs typeface="Calibri" pitchFamily="34" charset="0"/>
                        </a:rPr>
                        <a:t>E</a:t>
                      </a:r>
                      <a:r>
                        <a:rPr lang="en-GB" sz="1400" baseline="0" dirty="0" smtClean="0">
                          <a:latin typeface="Calibri" pitchFamily="34" charset="0"/>
                          <a:cs typeface="Calibri" pitchFamily="34" charset="0"/>
                        </a:rPr>
                        <a:t>vidence the </a:t>
                      </a:r>
                      <a:r>
                        <a:rPr lang="en-GB" sz="1400" b="1" baseline="0" dirty="0" smtClean="0">
                          <a:latin typeface="Calibri" pitchFamily="34" charset="0"/>
                          <a:cs typeface="Calibri" pitchFamily="34" charset="0"/>
                        </a:rPr>
                        <a:t>creation</a:t>
                      </a:r>
                      <a:r>
                        <a:rPr lang="en-GB" sz="1400" baseline="0" dirty="0" smtClean="0">
                          <a:latin typeface="Calibri" pitchFamily="34" charset="0"/>
                          <a:cs typeface="Calibri" pitchFamily="34" charset="0"/>
                        </a:rPr>
                        <a:t> and </a:t>
                      </a:r>
                      <a:r>
                        <a:rPr lang="en-GB" sz="1400" b="1" baseline="0" dirty="0" smtClean="0">
                          <a:latin typeface="Calibri" pitchFamily="34" charset="0"/>
                          <a:cs typeface="Calibri" pitchFamily="34" charset="0"/>
                        </a:rPr>
                        <a:t>saving</a:t>
                      </a:r>
                      <a:r>
                        <a:rPr lang="en-GB" sz="1400" baseline="0" dirty="0" smtClean="0">
                          <a:latin typeface="Calibri" pitchFamily="34" charset="0"/>
                          <a:cs typeface="Calibri" pitchFamily="34" charset="0"/>
                        </a:rPr>
                        <a:t> of different weather symbols for your animated weather report sequence.</a:t>
                      </a:r>
                      <a:endParaRPr lang="en-GB" sz="1400" dirty="0" smtClean="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a:txBody>
                    <a:bodyPr/>
                    <a:lstStyle/>
                    <a:p>
                      <a:endParaRPr lang="en-GB" sz="120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3170">
                <a:tc rowSpan="2">
                  <a:txBody>
                    <a:bodyPr/>
                    <a:lstStyle/>
                    <a:p>
                      <a:pPr algn="ctr">
                        <a:spcAft>
                          <a:spcPts val="0"/>
                        </a:spcAft>
                      </a:pPr>
                      <a:r>
                        <a:rPr lang="en-GB" sz="1400" b="1" dirty="0" smtClean="0">
                          <a:latin typeface="Calibri" pitchFamily="34" charset="0"/>
                          <a:cs typeface="Calibri" pitchFamily="34" charset="0"/>
                        </a:rPr>
                        <a:t>3 (P/M/D)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alibri" pitchFamily="34" charset="0"/>
                          <a:cs typeface="Calibri" pitchFamily="34" charset="0"/>
                        </a:rPr>
                        <a:t>E</a:t>
                      </a:r>
                      <a:r>
                        <a:rPr lang="en-GB" sz="1400" baseline="0" dirty="0" smtClean="0">
                          <a:latin typeface="Calibri" pitchFamily="34" charset="0"/>
                          <a:cs typeface="Calibri" pitchFamily="34" charset="0"/>
                        </a:rPr>
                        <a:t>vidence the </a:t>
                      </a:r>
                      <a:r>
                        <a:rPr lang="en-GB" sz="1400" b="1" baseline="0" dirty="0" smtClean="0">
                          <a:latin typeface="Calibri" pitchFamily="34" charset="0"/>
                          <a:cs typeface="Calibri" pitchFamily="34" charset="0"/>
                        </a:rPr>
                        <a:t>creation</a:t>
                      </a:r>
                      <a:r>
                        <a:rPr lang="en-GB" sz="1400" baseline="0" dirty="0" smtClean="0">
                          <a:latin typeface="Calibri" pitchFamily="34" charset="0"/>
                          <a:cs typeface="Calibri" pitchFamily="34" charset="0"/>
                        </a:rPr>
                        <a:t> and </a:t>
                      </a:r>
                      <a:r>
                        <a:rPr lang="en-GB" sz="1400" b="1" baseline="0" dirty="0" smtClean="0">
                          <a:latin typeface="Calibri" pitchFamily="34" charset="0"/>
                          <a:cs typeface="Calibri" pitchFamily="34" charset="0"/>
                        </a:rPr>
                        <a:t>saving</a:t>
                      </a:r>
                      <a:r>
                        <a:rPr lang="en-GB" sz="1400" baseline="0" dirty="0" smtClean="0">
                          <a:latin typeface="Calibri" pitchFamily="34" charset="0"/>
                          <a:cs typeface="Calibri" pitchFamily="34" charset="0"/>
                        </a:rPr>
                        <a:t> of three different weather symbols for your animated weather report sequence.</a:t>
                      </a:r>
                      <a:endParaRPr lang="en-GB" sz="1400" dirty="0" smtClean="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3170">
                <a:tc vMerge="1">
                  <a:txBody>
                    <a:bodyPr/>
                    <a:lstStyle/>
                    <a:p>
                      <a:pPr algn="ctr">
                        <a:spcAft>
                          <a:spcPts val="0"/>
                        </a:spcAft>
                      </a:pPr>
                      <a:endParaRPr lang="en-GB" sz="1500" dirty="0">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baseline="0" dirty="0" smtClean="0">
                          <a:latin typeface="Calibri" pitchFamily="34" charset="0"/>
                          <a:cs typeface="Calibri" pitchFamily="34" charset="0"/>
                        </a:rPr>
                        <a:t>(P) </a:t>
                      </a:r>
                      <a:r>
                        <a:rPr lang="en-GB" sz="1400" baseline="0" dirty="0" smtClean="0">
                          <a:latin typeface="Calibri" pitchFamily="34" charset="0"/>
                          <a:cs typeface="Calibri" pitchFamily="34" charset="0"/>
                        </a:rPr>
                        <a:t>Three different weather symbols </a:t>
                      </a:r>
                      <a:endParaRPr lang="en-GB" sz="1400" dirty="0" smtClean="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rgbClr val="FF0000"/>
                          </a:solidFill>
                          <a:latin typeface="Calibri" pitchFamily="34" charset="0"/>
                          <a:cs typeface="Calibri" pitchFamily="34" charset="0"/>
                        </a:rPr>
                        <a:t>(M)</a:t>
                      </a:r>
                      <a:r>
                        <a:rPr lang="en-GB" sz="1400" dirty="0" smtClean="0">
                          <a:solidFill>
                            <a:srgbClr val="FF0000"/>
                          </a:solidFill>
                          <a:latin typeface="Calibri" pitchFamily="34" charset="0"/>
                          <a:cs typeface="Calibri" pitchFamily="34" charset="0"/>
                        </a:rPr>
                        <a:t> five different weather symbols </a:t>
                      </a:r>
                      <a:endParaRPr kumimoji="0" lang="en-GB" sz="14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baseline="0" dirty="0" smtClean="0">
                          <a:solidFill>
                            <a:schemeClr val="tx2">
                              <a:lumMod val="60000"/>
                              <a:lumOff val="40000"/>
                            </a:schemeClr>
                          </a:solidFill>
                          <a:latin typeface="Calibri" pitchFamily="34" charset="0"/>
                          <a:cs typeface="Calibri" pitchFamily="34" charset="0"/>
                        </a:rPr>
                        <a:t>(D)</a:t>
                      </a:r>
                      <a:r>
                        <a:rPr lang="en-GB" sz="1400" baseline="0" dirty="0" smtClean="0">
                          <a:solidFill>
                            <a:schemeClr val="tx2">
                              <a:lumMod val="60000"/>
                              <a:lumOff val="40000"/>
                            </a:schemeClr>
                          </a:solidFill>
                          <a:latin typeface="Calibri" pitchFamily="34" charset="0"/>
                          <a:cs typeface="Calibri" pitchFamily="34" charset="0"/>
                        </a:rPr>
                        <a:t> Good range of different weather symbols</a:t>
                      </a:r>
                      <a:endParaRPr kumimoji="0" lang="en-GB" sz="1400" kern="1200" baseline="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5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5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3170">
                <a:tc rowSpan="2">
                  <a:txBody>
                    <a:bodyPr/>
                    <a:lstStyle/>
                    <a:p>
                      <a:pPr algn="ctr">
                        <a:spcAft>
                          <a:spcPts val="0"/>
                        </a:spcAft>
                      </a:pPr>
                      <a:r>
                        <a:rPr lang="en-GB" sz="1400" b="1" dirty="0" smtClean="0">
                          <a:latin typeface="Calibri" pitchFamily="34" charset="0"/>
                          <a:cs typeface="Calibri" pitchFamily="34" charset="0"/>
                        </a:rPr>
                        <a:t>4 (P/M/D)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latin typeface="Calibri" pitchFamily="34" charset="0"/>
                          <a:cs typeface="Calibri" pitchFamily="34" charset="0"/>
                        </a:rPr>
                        <a:t>Create</a:t>
                      </a:r>
                      <a:r>
                        <a:rPr lang="en-GB" sz="1400" baseline="0" dirty="0" smtClean="0">
                          <a:latin typeface="Calibri" pitchFamily="34" charset="0"/>
                          <a:cs typeface="Calibri" pitchFamily="34" charset="0"/>
                        </a:rPr>
                        <a:t> and </a:t>
                      </a:r>
                      <a:r>
                        <a:rPr lang="en-GB" sz="1400" b="1" baseline="0" dirty="0" smtClean="0">
                          <a:latin typeface="Calibri" pitchFamily="34" charset="0"/>
                          <a:cs typeface="Calibri" pitchFamily="34" charset="0"/>
                        </a:rPr>
                        <a:t>annotate</a:t>
                      </a:r>
                      <a:r>
                        <a:rPr lang="en-GB" sz="1400" baseline="0" dirty="0" smtClean="0">
                          <a:latin typeface="Calibri" pitchFamily="34" charset="0"/>
                          <a:cs typeface="Calibri" pitchFamily="34" charset="0"/>
                        </a:rPr>
                        <a:t> a </a:t>
                      </a:r>
                      <a:r>
                        <a:rPr lang="en-GB" sz="1400" b="1" baseline="0" dirty="0" smtClean="0">
                          <a:latin typeface="Calibri" pitchFamily="34" charset="0"/>
                          <a:cs typeface="Calibri" pitchFamily="34" charset="0"/>
                        </a:rPr>
                        <a:t>storyboard</a:t>
                      </a:r>
                      <a:r>
                        <a:rPr lang="en-GB" sz="1400" baseline="0" dirty="0" smtClean="0">
                          <a:latin typeface="Calibri" pitchFamily="34" charset="0"/>
                          <a:cs typeface="Calibri" pitchFamily="34" charset="0"/>
                        </a:rPr>
                        <a:t> for the Weather Report sequence showing how you would like the sequence to work.</a:t>
                      </a:r>
                      <a:endParaRPr lang="en-GB" sz="1400" dirty="0" smtClean="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2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100" kern="1200" baseline="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3170">
                <a:tc vMerge="1">
                  <a:txBody>
                    <a:bodyPr/>
                    <a:lstStyle/>
                    <a:p>
                      <a:pPr algn="ctr">
                        <a:spcAft>
                          <a:spcPts val="0"/>
                        </a:spcAft>
                      </a:pP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latin typeface="Calibri" pitchFamily="34" charset="0"/>
                          <a:cs typeface="Calibri" pitchFamily="34" charset="0"/>
                        </a:rPr>
                        <a:t>(P) </a:t>
                      </a:r>
                      <a:r>
                        <a:rPr lang="en-GB" sz="1400" dirty="0" smtClean="0">
                          <a:latin typeface="Calibri" pitchFamily="34" charset="0"/>
                          <a:cs typeface="Calibri" pitchFamily="34" charset="0"/>
                        </a:rPr>
                        <a:t>Limited time and graphics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rgbClr val="FF0000"/>
                          </a:solidFill>
                          <a:latin typeface="Calibri" pitchFamily="34" charset="0"/>
                          <a:cs typeface="Calibri" pitchFamily="34" charset="0"/>
                        </a:rPr>
                        <a:t>(M) </a:t>
                      </a:r>
                      <a:r>
                        <a:rPr lang="en-GB" sz="1400" dirty="0" smtClean="0">
                          <a:solidFill>
                            <a:srgbClr val="FF0000"/>
                          </a:solidFill>
                          <a:latin typeface="Calibri" pitchFamily="34" charset="0"/>
                          <a:cs typeface="Calibri" pitchFamily="34" charset="0"/>
                        </a:rPr>
                        <a:t>Multiple times with a range of Graphics</a:t>
                      </a:r>
                      <a:endParaRPr lang="en-GB" sz="14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b="1" kern="1200" baseline="0" dirty="0" smtClean="0">
                          <a:solidFill>
                            <a:schemeClr val="tx2">
                              <a:lumMod val="60000"/>
                              <a:lumOff val="40000"/>
                            </a:schemeClr>
                          </a:solidFill>
                          <a:latin typeface="Calibri" pitchFamily="34" charset="0"/>
                          <a:ea typeface="+mn-ea"/>
                          <a:cs typeface="Calibri" pitchFamily="34" charset="0"/>
                        </a:rPr>
                        <a:t>(D) </a:t>
                      </a:r>
                      <a:r>
                        <a:rPr kumimoji="0" lang="en-GB" sz="1400" kern="1200" baseline="0" dirty="0" smtClean="0">
                          <a:solidFill>
                            <a:schemeClr val="tx2">
                              <a:lumMod val="60000"/>
                              <a:lumOff val="40000"/>
                            </a:schemeClr>
                          </a:solidFill>
                          <a:latin typeface="Calibri" pitchFamily="34" charset="0"/>
                          <a:ea typeface="+mn-ea"/>
                          <a:cs typeface="Calibri" pitchFamily="34" charset="0"/>
                        </a:rPr>
                        <a:t>Well presented using multiple graphics and times </a:t>
                      </a:r>
                      <a:endParaRPr lang="en-GB" sz="14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3170">
                <a:tc>
                  <a:txBody>
                    <a:bodyPr/>
                    <a:lstStyle/>
                    <a:p>
                      <a:pPr algn="ctr">
                        <a:spcAft>
                          <a:spcPts val="0"/>
                        </a:spcAft>
                      </a:pP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5 (P)</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Produce </a:t>
                      </a:r>
                      <a:r>
                        <a:rPr kumimoji="0" lang="en-GB" sz="1400" kern="1200" dirty="0" smtClean="0">
                          <a:solidFill>
                            <a:schemeClr val="tx1"/>
                          </a:solidFill>
                          <a:effectLst/>
                          <a:latin typeface="Calibri" pitchFamily="34" charset="0"/>
                          <a:ea typeface="+mn-ea"/>
                          <a:cs typeface="Calibri" pitchFamily="34" charset="0"/>
                        </a:rPr>
                        <a:t>a </a:t>
                      </a:r>
                      <a:r>
                        <a:rPr kumimoji="0" lang="en-GB" sz="1400" b="1" kern="1200" dirty="0" smtClean="0">
                          <a:solidFill>
                            <a:schemeClr val="tx1"/>
                          </a:solidFill>
                          <a:effectLst/>
                          <a:latin typeface="Calibri" pitchFamily="34" charset="0"/>
                          <a:ea typeface="+mn-ea"/>
                          <a:cs typeface="Calibri" pitchFamily="34" charset="0"/>
                        </a:rPr>
                        <a:t>written script </a:t>
                      </a:r>
                      <a:r>
                        <a:rPr kumimoji="0" lang="en-GB" sz="1400" kern="1200" dirty="0" smtClean="0">
                          <a:solidFill>
                            <a:schemeClr val="tx1"/>
                          </a:solidFill>
                          <a:effectLst/>
                          <a:latin typeface="Calibri" pitchFamily="34" charset="0"/>
                          <a:ea typeface="+mn-ea"/>
                          <a:cs typeface="Calibri" pitchFamily="34" charset="0"/>
                        </a:rPr>
                        <a:t>for the Weather Forecast and agree this</a:t>
                      </a:r>
                      <a:r>
                        <a:rPr kumimoji="0" lang="en-GB" sz="1400" kern="1200" baseline="0" dirty="0" smtClean="0">
                          <a:solidFill>
                            <a:schemeClr val="tx1"/>
                          </a:solidFill>
                          <a:effectLst/>
                          <a:latin typeface="Calibri" pitchFamily="34" charset="0"/>
                          <a:ea typeface="+mn-ea"/>
                          <a:cs typeface="Calibri" pitchFamily="34" charset="0"/>
                        </a:rPr>
                        <a:t> with your Test Buddy</a:t>
                      </a:r>
                      <a:r>
                        <a:rPr kumimoji="0" lang="en-GB" sz="1400" kern="1200" dirty="0" smtClean="0">
                          <a:solidFill>
                            <a:schemeClr val="tx1"/>
                          </a:solidFill>
                          <a:effectLst/>
                          <a:latin typeface="Calibri" pitchFamily="34" charset="0"/>
                          <a:ea typeface="+mn-ea"/>
                          <a:cs typeface="Calibri" pitchFamily="34"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3170">
                <a:tc>
                  <a:txBody>
                    <a:bodyPr/>
                    <a:lstStyle/>
                    <a:p>
                      <a:pPr algn="ctr">
                        <a:spcAft>
                          <a:spcPts val="0"/>
                        </a:spcAft>
                      </a:pP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6 (P)</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Evidence </a:t>
                      </a: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recording</a:t>
                      </a:r>
                      <a: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and </a:t>
                      </a: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saving</a:t>
                      </a:r>
                      <a: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your</a:t>
                      </a:r>
                      <a:r>
                        <a:rPr kumimoji="0" lang="en-GB" sz="1400" kern="1200" dirty="0" smtClean="0">
                          <a:solidFill>
                            <a:schemeClr val="tx1"/>
                          </a:solidFill>
                          <a:effectLst/>
                          <a:latin typeface="Calibri" pitchFamily="34" charset="0"/>
                          <a:ea typeface="+mn-ea"/>
                          <a:cs typeface="Calibri" pitchFamily="34" charset="0"/>
                        </a:rPr>
                        <a:t> voice over for the Weather Forecast</a:t>
                      </a:r>
                      <a:r>
                        <a:rPr kumimoji="0" lang="en-GB" sz="1400" kern="1200" baseline="0" dirty="0" smtClean="0">
                          <a:solidFill>
                            <a:schemeClr val="tx1"/>
                          </a:solidFill>
                          <a:effectLst/>
                          <a:latin typeface="Calibri" pitchFamily="34" charset="0"/>
                          <a:ea typeface="+mn-ea"/>
                          <a:cs typeface="Calibri" pitchFamily="34" charset="0"/>
                        </a:rPr>
                        <a:t> into a compatible file format</a:t>
                      </a:r>
                      <a:r>
                        <a:rPr kumimoji="0" lang="en-GB" sz="1400" kern="1200" dirty="0" smtClean="0">
                          <a:solidFill>
                            <a:schemeClr val="tx1"/>
                          </a:solidFill>
                          <a:effectLst/>
                          <a:latin typeface="Calibri" pitchFamily="34" charset="0"/>
                          <a:ea typeface="+mn-ea"/>
                          <a:cs typeface="Calibri" pitchFamily="34"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83170">
                <a:tc>
                  <a:txBody>
                    <a:bodyPr/>
                    <a:lstStyle/>
                    <a:p>
                      <a:pPr algn="ctr">
                        <a:spcAft>
                          <a:spcPts val="0"/>
                        </a:spcAft>
                      </a:pP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7 (P/M/D)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Record and Edit the Weather Forecast sequence for your</a:t>
                      </a:r>
                      <a:r>
                        <a:rPr kumimoji="0" lang="en-GB" sz="1400" kern="1200" baseline="0" dirty="0" smtClean="0">
                          <a:solidFill>
                            <a:schemeClr val="tx1"/>
                          </a:solidFill>
                          <a:effectLst/>
                          <a:latin typeface="Calibri" pitchFamily="34" charset="0"/>
                          <a:ea typeface="+mn-ea"/>
                          <a:cs typeface="Calibri" pitchFamily="34" charset="0"/>
                        </a:rPr>
                        <a:t> client including symbols and voice over.</a:t>
                      </a:r>
                      <a:endParaRPr kumimoji="0" lang="en-GB" sz="14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dirty="0"/>
                    </a:p>
                  </a:txBody>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06127">
                <a:tc>
                  <a:txBody>
                    <a:bodyPr/>
                    <a:lstStyle/>
                    <a:p>
                      <a:pPr algn="ctr">
                        <a:spcAft>
                          <a:spcPts val="0"/>
                        </a:spcAft>
                      </a:pP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8 (P/M/D)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Evidence saving the final Weather Report in an appropriate file format</a:t>
                      </a:r>
                      <a:r>
                        <a:rPr kumimoji="0" lang="en-GB" sz="1400" kern="1200" baseline="0" dirty="0" smtClean="0">
                          <a:solidFill>
                            <a:schemeClr val="tx1"/>
                          </a:solidFill>
                          <a:effectLst/>
                          <a:latin typeface="Calibri" pitchFamily="34" charset="0"/>
                          <a:ea typeface="+mn-ea"/>
                          <a:cs typeface="Calibri" pitchFamily="34" charset="0"/>
                        </a:rPr>
                        <a:t>.</a:t>
                      </a:r>
                      <a:endParaRPr lang="en-GB" sz="1400" kern="1200" baseline="0" dirty="0" smtClean="0">
                        <a:solidFill>
                          <a:schemeClr val="tx1"/>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296538683"/>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000" b="1" dirty="0"/>
              <a:t>CLIENT </a:t>
            </a:r>
            <a:r>
              <a:rPr lang="en-GB" sz="2000" b="1" dirty="0" smtClean="0"/>
              <a:t>PROPOSAL – </a:t>
            </a:r>
            <a:r>
              <a:rPr lang="en-GB" sz="2000" b="1" dirty="0"/>
              <a:t>prepared by </a:t>
            </a:r>
            <a:r>
              <a:rPr lang="en-GB" sz="2000" b="1" dirty="0" smtClean="0"/>
              <a:t>the “In the News” production company</a:t>
            </a:r>
            <a:endParaRPr lang="en-GB" sz="2000" b="1" dirty="0"/>
          </a:p>
          <a:p>
            <a:r>
              <a:rPr lang="en-GB" sz="2000" b="1" dirty="0"/>
              <a:t>‘In the News’ </a:t>
            </a:r>
            <a:r>
              <a:rPr lang="en-GB" sz="2000" dirty="0"/>
              <a:t>is an opportunity to get involved in the world of media and television. ‘In the News’ experts preview news broadcasts created by young people and arrange for the best to be shown on community television channels.</a:t>
            </a:r>
          </a:p>
          <a:p>
            <a:r>
              <a:rPr lang="en-GB" sz="2000" dirty="0"/>
              <a:t>You must produce a news broadcast for the ‘In the News’ experts to preview. This will be a multimedia broadcast that features a headline story about youth achievement.</a:t>
            </a:r>
          </a:p>
          <a:p>
            <a:r>
              <a:rPr lang="en-GB" sz="2000" dirty="0"/>
              <a:t>You will choose the target audience and a title for your broadcast</a:t>
            </a:r>
            <a:r>
              <a:rPr lang="en-GB" sz="2000" dirty="0" smtClean="0"/>
              <a:t>. Within this broadcast there needs to be a range of media content to make it look and feel more professional . You will be required to produce a videoed weather forecast that will be shown during the news broadcast.</a:t>
            </a:r>
          </a:p>
          <a:p>
            <a:r>
              <a:rPr lang="en-GB" sz="2000" dirty="0" smtClean="0"/>
              <a:t>A range of youth achievements in the area will need to be highlighted, these could include  community support, sport, local educational achievements or anything that requires merit. </a:t>
            </a:r>
            <a:endParaRPr lang="en-GB" sz="2000" dirty="0"/>
          </a:p>
        </p:txBody>
      </p:sp>
      <p:sp>
        <p:nvSpPr>
          <p:cNvPr id="10" name="Round Same Side Corner Rectangle 9">
            <a:hlinkClick r:id="rId3" action="ppaction://hlinkpres?slideindex=1&amp;slidetitle="/>
          </p:cNvPr>
          <p:cNvSpPr/>
          <p:nvPr/>
        </p:nvSpPr>
        <p:spPr>
          <a:xfrm>
            <a:off x="4980046"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2" name="Round Same Side Corner Rectangle 11">
            <a:hlinkClick r:id="rId4" action="ppaction://hlinksldjump"/>
          </p:cNvPr>
          <p:cNvSpPr/>
          <p:nvPr/>
        </p:nvSpPr>
        <p:spPr>
          <a:xfrm>
            <a:off x="1907704"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4" name="Round Same Side Corner Rectangle 13">
            <a:hlinkClick r:id="rId5" action="ppaction://hlinkpres?slideindex=1&amp;slidetitle="/>
          </p:cNvPr>
          <p:cNvSpPr/>
          <p:nvPr/>
        </p:nvSpPr>
        <p:spPr>
          <a:xfrm>
            <a:off x="4199959"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5" name="Round Same Side Corner Rectangle 14">
            <a:hlinkClick r:id="rId6" action="ppaction://hlinksldjump"/>
          </p:cNvPr>
          <p:cNvSpPr/>
          <p:nvPr/>
        </p:nvSpPr>
        <p:spPr>
          <a:xfrm>
            <a:off x="179512"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6" name="Round Same Side Corner Rectangle 15">
            <a:hlinkClick r:id="rId7" action="ppaction://hlinkpres?slideindex=1&amp;slidetitle="/>
          </p:cNvPr>
          <p:cNvSpPr/>
          <p:nvPr/>
        </p:nvSpPr>
        <p:spPr>
          <a:xfrm>
            <a:off x="341987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20" name="Round Same Side Corner Rectangle 19">
            <a:hlinkClick r:id="rId8" action="ppaction://hlinkpres?slideindex=1&amp;slidetitle="/>
          </p:cNvPr>
          <p:cNvSpPr/>
          <p:nvPr/>
        </p:nvSpPr>
        <p:spPr>
          <a:xfrm>
            <a:off x="5775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1" name="Round Same Side Corner Rectangle 20">
            <a:hlinkClick r:id="rId9" action="ppaction://hlinkpres?slideindex=1&amp;slidetitle="/>
          </p:cNvPr>
          <p:cNvSpPr/>
          <p:nvPr/>
        </p:nvSpPr>
        <p:spPr>
          <a:xfrm>
            <a:off x="6588224"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2" name="Round Same Side Corner Rectangle 21">
            <a:hlinkClick r:id="rId10" action="ppaction://hlinkpres?slideindex=1&amp;slidetitle="/>
          </p:cNvPr>
          <p:cNvSpPr/>
          <p:nvPr/>
        </p:nvSpPr>
        <p:spPr>
          <a:xfrm>
            <a:off x="738336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400" b="1" dirty="0" smtClean="0"/>
              <a:t>Broadcast Overview:</a:t>
            </a:r>
          </a:p>
          <a:p>
            <a:pPr marL="109728" indent="0">
              <a:buNone/>
            </a:pPr>
            <a:r>
              <a:rPr lang="en-GB" sz="2400" dirty="0" smtClean="0"/>
              <a:t>Your </a:t>
            </a:r>
            <a:r>
              <a:rPr lang="en-GB" sz="2400" dirty="0"/>
              <a:t>news broadcast must:</a:t>
            </a:r>
          </a:p>
          <a:p>
            <a:pPr lvl="0"/>
            <a:r>
              <a:rPr lang="en-GB" sz="2400" dirty="0"/>
              <a:t>be between 3 and 4 minutes </a:t>
            </a:r>
            <a:r>
              <a:rPr lang="en-GB" sz="2400" dirty="0" smtClean="0"/>
              <a:t>long and include</a:t>
            </a:r>
            <a:r>
              <a:rPr lang="en-GB" sz="2400" dirty="0"/>
              <a:t>:</a:t>
            </a:r>
          </a:p>
          <a:p>
            <a:pPr lvl="1"/>
            <a:r>
              <a:rPr lang="en-GB" sz="2400" dirty="0"/>
              <a:t>opening and closing sequences</a:t>
            </a:r>
          </a:p>
          <a:p>
            <a:pPr lvl="1"/>
            <a:r>
              <a:rPr lang="en-GB" sz="2400" dirty="0"/>
              <a:t>a welcome video clip</a:t>
            </a:r>
          </a:p>
          <a:p>
            <a:pPr lvl="1"/>
            <a:r>
              <a:rPr lang="en-GB" sz="2400" dirty="0"/>
              <a:t>a headline story</a:t>
            </a:r>
          </a:p>
          <a:p>
            <a:pPr lvl="1"/>
            <a:r>
              <a:rPr lang="en-GB" sz="2400" b="1" dirty="0">
                <a:solidFill>
                  <a:srgbClr val="FF0000"/>
                </a:solidFill>
              </a:rPr>
              <a:t>a continuity sequence</a:t>
            </a:r>
          </a:p>
          <a:p>
            <a:pPr lvl="1"/>
            <a:r>
              <a:rPr lang="en-GB" sz="2400" b="1" dirty="0">
                <a:solidFill>
                  <a:srgbClr val="FF0000"/>
                </a:solidFill>
              </a:rPr>
              <a:t>a weather forecast</a:t>
            </a:r>
          </a:p>
          <a:p>
            <a:pPr lvl="0"/>
            <a:r>
              <a:rPr lang="en-GB" sz="2400" dirty="0"/>
              <a:t>play from beginning to end.</a:t>
            </a:r>
          </a:p>
          <a:p>
            <a:r>
              <a:rPr lang="en-GB" sz="2400" dirty="0"/>
              <a:t>You must also produce a preview version that allows experts to navigate to components of the broadcast</a:t>
            </a:r>
            <a:r>
              <a:rPr lang="en-GB" sz="2400" dirty="0" smtClean="0"/>
              <a:t>.</a:t>
            </a:r>
            <a:endParaRPr lang="en-GB" sz="2400" dirty="0"/>
          </a:p>
        </p:txBody>
      </p:sp>
      <p:sp>
        <p:nvSpPr>
          <p:cNvPr id="10" name="Round Same Side Corner Rectangle 9">
            <a:hlinkClick r:id="rId3" action="ppaction://hlinkpres?slideindex=1&amp;slidetitle="/>
          </p:cNvPr>
          <p:cNvSpPr/>
          <p:nvPr/>
        </p:nvSpPr>
        <p:spPr>
          <a:xfrm>
            <a:off x="5049005"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2" name="Round Same Side Corner Rectangle 11">
            <a:hlinkClick r:id="rId4" action="ppaction://hlinksldjump"/>
          </p:cNvPr>
          <p:cNvSpPr/>
          <p:nvPr/>
        </p:nvSpPr>
        <p:spPr>
          <a:xfrm>
            <a:off x="1976663"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4" name="Round Same Side Corner Rectangle 13">
            <a:hlinkClick r:id="rId5" action="ppaction://hlinkpres?slideindex=1&amp;slidetitle="/>
          </p:cNvPr>
          <p:cNvSpPr/>
          <p:nvPr/>
        </p:nvSpPr>
        <p:spPr>
          <a:xfrm>
            <a:off x="4268918"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5" name="Round Same Side Corner Rectangle 14">
            <a:hlinkClick r:id="rId6" action="ppaction://hlinksldjump"/>
          </p:cNvPr>
          <p:cNvSpPr/>
          <p:nvPr/>
        </p:nvSpPr>
        <p:spPr>
          <a:xfrm>
            <a:off x="248471"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6" name="Round Same Side Corner Rectangle 15">
            <a:hlinkClick r:id="rId7" action="ppaction://hlinkpres?slideindex=1&amp;slidetitle="/>
          </p:cNvPr>
          <p:cNvSpPr/>
          <p:nvPr/>
        </p:nvSpPr>
        <p:spPr>
          <a:xfrm>
            <a:off x="348883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20" name="Round Same Side Corner Rectangle 19">
            <a:hlinkClick r:id="rId8" action="ppaction://hlinkpres?slideindex=1&amp;slidetitle="/>
          </p:cNvPr>
          <p:cNvSpPr/>
          <p:nvPr/>
        </p:nvSpPr>
        <p:spPr>
          <a:xfrm>
            <a:off x="584414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1" name="Round Same Side Corner Rectangle 20">
            <a:hlinkClick r:id="rId9" action="ppaction://hlinkpres?slideindex=1&amp;slidetitle="/>
          </p:cNvPr>
          <p:cNvSpPr/>
          <p:nvPr/>
        </p:nvSpPr>
        <p:spPr>
          <a:xfrm>
            <a:off x="6657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2" name="Round Same Side Corner Rectangle 21">
            <a:hlinkClick r:id="rId10" action="ppaction://hlinkpres?slideindex=1&amp;slidetitle="/>
          </p:cNvPr>
          <p:cNvSpPr/>
          <p:nvPr/>
        </p:nvSpPr>
        <p:spPr>
          <a:xfrm>
            <a:off x="7452320"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extLst>
      <p:ext uri="{BB962C8B-B14F-4D97-AF65-F5344CB8AC3E}">
        <p14:creationId xmlns:p14="http://schemas.microsoft.com/office/powerpoint/2010/main" val="1680019817"/>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4 – Assignment</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867389325"/>
              </p:ext>
            </p:extLst>
          </p:nvPr>
        </p:nvGraphicFramePr>
        <p:xfrm>
          <a:off x="6584006" y="2060848"/>
          <a:ext cx="2200151" cy="4392488"/>
        </p:xfrm>
        <a:graphic>
          <a:graphicData uri="http://schemas.openxmlformats.org/drawingml/2006/table">
            <a:tbl>
              <a:tblPr firstRow="1" firstCol="1" lastRow="1" lastCol="1" bandRow="1" bandCol="1">
                <a:tableStyleId>{2D5ABB26-0587-4C30-8999-92F81FD0307C}</a:tableStyleId>
              </a:tblPr>
              <a:tblGrid>
                <a:gridCol w="2200151"/>
              </a:tblGrid>
              <a:tr h="399190">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3298">
                <a:tc>
                  <a:txBody>
                    <a:bodyPr/>
                    <a:lstStyle/>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How the news leads from the titles into the stories.</a:t>
                      </a:r>
                      <a:endParaRPr kumimoji="0" lang="en-GB" sz="1400" kern="1200" dirty="0" smtClean="0">
                        <a:solidFill>
                          <a:schemeClr val="tx1"/>
                        </a:solidFill>
                        <a:effectLst/>
                        <a:latin typeface="Calibri" pitchFamily="34" charset="0"/>
                        <a:ea typeface="Times New Roman"/>
                        <a:cs typeface="Calibri" pitchFamily="34" charset="0"/>
                      </a:endParaRPr>
                    </a:p>
                    <a:p>
                      <a:pPr marL="361950" lvl="1" indent="-190500">
                        <a:buFont typeface="Arial" pitchFamily="34" charset="0"/>
                        <a:buChar char="•"/>
                      </a:pPr>
                      <a:r>
                        <a:rPr kumimoji="0" lang="en-GB" sz="1600" kern="1200" dirty="0" smtClean="0">
                          <a:solidFill>
                            <a:schemeClr val="tx1"/>
                          </a:solidFill>
                          <a:effectLst/>
                          <a:latin typeface="Calibri" pitchFamily="34" charset="0"/>
                          <a:ea typeface="Times New Roman"/>
                          <a:cs typeface="Calibri" pitchFamily="34" charset="0"/>
                        </a:rPr>
                        <a:t>Welcome note (P)</a:t>
                      </a:r>
                    </a:p>
                    <a:p>
                      <a:pPr marL="361950" lvl="1" indent="-190500">
                        <a:buFont typeface="Arial" pitchFamily="34" charset="0"/>
                        <a:buChar char="•"/>
                      </a:pPr>
                      <a:r>
                        <a:rPr kumimoji="0" lang="en-GB" sz="1600" kern="1200" dirty="0" smtClean="0">
                          <a:solidFill>
                            <a:schemeClr val="tx1"/>
                          </a:solidFill>
                          <a:effectLst/>
                          <a:latin typeface="Calibri" pitchFamily="34" charset="0"/>
                          <a:ea typeface="Times New Roman"/>
                          <a:cs typeface="Calibri" pitchFamily="34" charset="0"/>
                        </a:rPr>
                        <a:t>Background (P)</a:t>
                      </a:r>
                    </a:p>
                    <a:p>
                      <a:pPr marL="361950" lvl="1" indent="-190500">
                        <a:buFont typeface="Arial" pitchFamily="34" charset="0"/>
                        <a:buChar char="•"/>
                      </a:pPr>
                      <a:r>
                        <a:rPr kumimoji="0" lang="en-GB" sz="1600" kern="1200" dirty="0" smtClean="0">
                          <a:solidFill>
                            <a:schemeClr val="tx1"/>
                          </a:solidFill>
                          <a:effectLst/>
                          <a:latin typeface="Calibri" pitchFamily="34" charset="0"/>
                          <a:ea typeface="Times New Roman"/>
                          <a:cs typeface="Calibri" pitchFamily="34" charset="0"/>
                        </a:rPr>
                        <a:t>Titles (P)</a:t>
                      </a:r>
                    </a:p>
                    <a:p>
                      <a:pPr marL="361950" lvl="1" indent="-190500">
                        <a:buFont typeface="Arial" pitchFamily="34" charset="0"/>
                        <a:buChar char="•"/>
                      </a:pPr>
                      <a:r>
                        <a:rPr kumimoji="0" lang="en-GB" sz="1600" kern="1200" dirty="0" smtClean="0">
                          <a:solidFill>
                            <a:schemeClr val="tx1"/>
                          </a:solidFill>
                          <a:effectLst/>
                          <a:latin typeface="Calibri" pitchFamily="34" charset="0"/>
                          <a:ea typeface="Times New Roman"/>
                          <a:cs typeface="Calibri" pitchFamily="34" charset="0"/>
                        </a:rPr>
                        <a:t>Logo (P)</a:t>
                      </a:r>
                    </a:p>
                    <a:p>
                      <a:pPr marL="361950" lvl="1" indent="-190500">
                        <a:buFont typeface="Arial" pitchFamily="34" charset="0"/>
                        <a:buChar char="•"/>
                      </a:pPr>
                      <a:r>
                        <a:rPr kumimoji="0" lang="en-GB" sz="1600" kern="1200" dirty="0" smtClean="0">
                          <a:solidFill>
                            <a:srgbClr val="FF0000"/>
                          </a:solidFill>
                          <a:effectLst/>
                          <a:latin typeface="Calibri" pitchFamily="34" charset="0"/>
                          <a:ea typeface="Times New Roman"/>
                          <a:cs typeface="Calibri" pitchFamily="34" charset="0"/>
                        </a:rPr>
                        <a:t>Suitable scene</a:t>
                      </a:r>
                      <a:r>
                        <a:rPr kumimoji="0" lang="en-GB" sz="1600" kern="1200" baseline="0" dirty="0" smtClean="0">
                          <a:solidFill>
                            <a:srgbClr val="FF0000"/>
                          </a:solidFill>
                          <a:effectLst/>
                          <a:latin typeface="Calibri" pitchFamily="34" charset="0"/>
                          <a:ea typeface="Times New Roman"/>
                          <a:cs typeface="Calibri" pitchFamily="34" charset="0"/>
                        </a:rPr>
                        <a:t> set</a:t>
                      </a:r>
                      <a:r>
                        <a:rPr kumimoji="0" lang="en-GB" sz="1600" kern="1200" dirty="0" smtClean="0">
                          <a:solidFill>
                            <a:srgbClr val="FF0000"/>
                          </a:solidFill>
                          <a:effectLst/>
                          <a:latin typeface="Calibri" pitchFamily="34" charset="0"/>
                          <a:ea typeface="Times New Roman"/>
                          <a:cs typeface="Calibri" pitchFamily="34" charset="0"/>
                        </a:rPr>
                        <a:t> (M)</a:t>
                      </a:r>
                    </a:p>
                    <a:p>
                      <a:pPr marL="361950" lvl="1" indent="-190500">
                        <a:buFont typeface="Arial" pitchFamily="34" charset="0"/>
                        <a:buChar char="•"/>
                      </a:pPr>
                      <a:r>
                        <a:rPr kumimoji="0" lang="en-GB" sz="1600" kern="1200" dirty="0" smtClean="0">
                          <a:solidFill>
                            <a:srgbClr val="FF0000"/>
                          </a:solidFill>
                          <a:effectLst/>
                          <a:latin typeface="Calibri" pitchFamily="34" charset="0"/>
                          <a:ea typeface="Times New Roman"/>
                          <a:cs typeface="Calibri" pitchFamily="34" charset="0"/>
                        </a:rPr>
                        <a:t>Animated titles (M)</a:t>
                      </a:r>
                    </a:p>
                    <a:p>
                      <a:pPr marL="361950" lvl="1" indent="-190500">
                        <a:buFont typeface="Arial" pitchFamily="34" charset="0"/>
                        <a:buChar char="•"/>
                      </a:pPr>
                      <a:r>
                        <a:rPr lang="en-GB" sz="1600" baseline="0" dirty="0" smtClean="0">
                          <a:solidFill>
                            <a:schemeClr val="tx2">
                              <a:lumMod val="60000"/>
                              <a:lumOff val="40000"/>
                            </a:schemeClr>
                          </a:solidFill>
                          <a:effectLst/>
                          <a:latin typeface="Calibri" pitchFamily="34" charset="0"/>
                          <a:ea typeface="Times New Roman"/>
                          <a:cs typeface="Calibri" pitchFamily="34" charset="0"/>
                        </a:rPr>
                        <a:t>Appropriate theme set (D)</a:t>
                      </a:r>
                    </a:p>
                    <a:p>
                      <a:pPr marL="361950" lvl="1" indent="-190500">
                        <a:buFont typeface="Arial" pitchFamily="34" charset="0"/>
                        <a:buChar char="•"/>
                      </a:pPr>
                      <a:r>
                        <a:rPr lang="en-GB" sz="1600" baseline="0" dirty="0" smtClean="0">
                          <a:solidFill>
                            <a:schemeClr val="tx2">
                              <a:lumMod val="60000"/>
                              <a:lumOff val="40000"/>
                            </a:schemeClr>
                          </a:solidFill>
                          <a:effectLst/>
                          <a:latin typeface="Calibri" pitchFamily="34" charset="0"/>
                          <a:ea typeface="Times New Roman"/>
                          <a:cs typeface="Calibri" pitchFamily="34" charset="0"/>
                        </a:rPr>
                        <a:t>Music  accompaniment (D)</a:t>
                      </a:r>
                    </a:p>
                    <a:p>
                      <a:pPr marL="361950" lvl="1" indent="-190500">
                        <a:buFont typeface="Arial" pitchFamily="34" charset="0"/>
                        <a:buChar char="•"/>
                      </a:pPr>
                      <a:r>
                        <a:rPr lang="en-GB" sz="1600" baseline="0" dirty="0" smtClean="0">
                          <a:solidFill>
                            <a:schemeClr val="tx2">
                              <a:lumMod val="60000"/>
                              <a:lumOff val="40000"/>
                            </a:schemeClr>
                          </a:solidFill>
                          <a:effectLst/>
                          <a:latin typeface="Calibri" pitchFamily="34" charset="0"/>
                          <a:ea typeface="Times New Roman"/>
                          <a:cs typeface="Calibri" pitchFamily="34" charset="0"/>
                        </a:rPr>
                        <a:t>Suitable logo included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4007" y="2159521"/>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smtClean="0">
                <a:latin typeface="Calibri" pitchFamily="34" charset="0"/>
                <a:ea typeface="Calibri" pitchFamily="34" charset="0"/>
                <a:cs typeface="Calibri" pitchFamily="34" charset="0"/>
              </a:rPr>
              <a:t>LO4: Be able to prepare a Continuity and Weather Forecast Sequence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646331"/>
          </a:xfrm>
          <a:prstGeom prst="rect">
            <a:avLst/>
          </a:prstGeom>
        </p:spPr>
        <p:txBody>
          <a:bodyPr wrap="square">
            <a:spAutoFit/>
          </a:bodyPr>
          <a:lstStyle/>
          <a:p>
            <a:pPr lvl="0" fontAlgn="auto">
              <a:spcBef>
                <a:spcPts val="0"/>
              </a:spcBef>
              <a:spcAft>
                <a:spcPts val="0"/>
              </a:spcAft>
              <a:defRPr/>
            </a:pPr>
            <a:r>
              <a:rPr lang="en-GB" dirty="0" smtClean="0">
                <a:latin typeface="Calibri" pitchFamily="34" charset="0"/>
                <a:cs typeface="Calibri" pitchFamily="34" charset="0"/>
              </a:rPr>
              <a:t>You need to complete the following tasks in order to effectively create a working proposal for your client.</a:t>
            </a:r>
          </a:p>
        </p:txBody>
      </p:sp>
      <p:graphicFrame>
        <p:nvGraphicFramePr>
          <p:cNvPr id="50" name="Table 49"/>
          <p:cNvGraphicFramePr>
            <a:graphicFrameLocks noGrp="1"/>
          </p:cNvGraphicFramePr>
          <p:nvPr>
            <p:extLst>
              <p:ext uri="{D42A27DB-BD31-4B8C-83A1-F6EECF244321}">
                <p14:modId xmlns:p14="http://schemas.microsoft.com/office/powerpoint/2010/main" val="409820651"/>
              </p:ext>
            </p:extLst>
          </p:nvPr>
        </p:nvGraphicFramePr>
        <p:xfrm>
          <a:off x="323528" y="2243207"/>
          <a:ext cx="6120680" cy="4358640"/>
        </p:xfrm>
        <a:graphic>
          <a:graphicData uri="http://schemas.openxmlformats.org/drawingml/2006/table">
            <a:tbl>
              <a:tblPr firstRow="1" bandRow="1">
                <a:tableStyleId>{2D5ABB26-0587-4C30-8999-92F81FD0307C}</a:tableStyleId>
              </a:tblPr>
              <a:tblGrid>
                <a:gridCol w="291461"/>
                <a:gridCol w="5829219"/>
              </a:tblGrid>
              <a:tr h="332958">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Calibri" pitchFamily="34" charset="0"/>
                      </a:endParaRPr>
                    </a:p>
                  </a:txBody>
                  <a:tcPr anchor="ctr">
                    <a:noFill/>
                  </a:tcPr>
                </a:tc>
                <a:tc rowSpan="2">
                  <a:txBody>
                    <a:bodyPr/>
                    <a:lstStyle/>
                    <a:p>
                      <a:r>
                        <a:rPr kumimoji="0" lang="en-GB" sz="2000" b="1" kern="1200" baseline="0" dirty="0" smtClean="0">
                          <a:solidFill>
                            <a:schemeClr val="tx1"/>
                          </a:solidFill>
                          <a:effectLst/>
                          <a:latin typeface="Calibri" pitchFamily="34" charset="0"/>
                          <a:ea typeface="+mn-ea"/>
                          <a:cs typeface="Calibri" pitchFamily="34" charset="0"/>
                        </a:rPr>
                        <a:t>To achieve a pass grade:</a:t>
                      </a:r>
                    </a:p>
                    <a:p>
                      <a:pPr lvl="0"/>
                      <a:r>
                        <a:rPr kumimoji="0" lang="en-GB" sz="2000" kern="1200" baseline="0" dirty="0" smtClean="0">
                          <a:solidFill>
                            <a:schemeClr val="tx1"/>
                          </a:solidFill>
                          <a:effectLst/>
                          <a:latin typeface="Calibri" pitchFamily="34" charset="0"/>
                          <a:ea typeface="+mn-ea"/>
                          <a:cs typeface="Calibri" pitchFamily="34" charset="0"/>
                        </a:rPr>
                        <a:t>Candidates will produce a basic Continuity Clip and Weather Forecast that includes an animated chart with voice over and original weather symbols.</a:t>
                      </a:r>
                    </a:p>
                    <a:p>
                      <a:r>
                        <a:rPr kumimoji="0" lang="en-GB" sz="2000" b="1" kern="1200" baseline="0" dirty="0" smtClean="0">
                          <a:solidFill>
                            <a:srgbClr val="FF0000"/>
                          </a:solidFill>
                          <a:effectLst/>
                          <a:latin typeface="Calibri" pitchFamily="34" charset="0"/>
                          <a:ea typeface="+mn-ea"/>
                          <a:cs typeface="Calibri" pitchFamily="34" charset="0"/>
                        </a:rPr>
                        <a:t>To achieve a merit grade:</a:t>
                      </a:r>
                    </a:p>
                    <a:p>
                      <a:pPr lvl="0"/>
                      <a:r>
                        <a:rPr kumimoji="0" lang="en-GB" sz="2000" kern="1200" baseline="0" dirty="0" smtClean="0">
                          <a:solidFill>
                            <a:srgbClr val="FF0000"/>
                          </a:solidFill>
                          <a:effectLst/>
                          <a:latin typeface="Calibri" pitchFamily="34" charset="0"/>
                          <a:ea typeface="+mn-ea"/>
                          <a:cs typeface="Calibri" pitchFamily="34" charset="0"/>
                        </a:rPr>
                        <a:t>Candidates will produce a good linking Continuity Clip and detailed Weather Forecast that includes an animated chart with voice over and multiple original weather symbols.</a:t>
                      </a:r>
                    </a:p>
                    <a:p>
                      <a:r>
                        <a:rPr kumimoji="0" lang="en-GB" sz="2000" b="1" kern="1200" baseline="0" dirty="0" smtClean="0">
                          <a:solidFill>
                            <a:schemeClr val="tx2">
                              <a:lumMod val="60000"/>
                              <a:lumOff val="40000"/>
                            </a:schemeClr>
                          </a:solidFill>
                          <a:effectLst/>
                          <a:latin typeface="Calibri" pitchFamily="34" charset="0"/>
                          <a:ea typeface="+mn-ea"/>
                          <a:cs typeface="Calibri" pitchFamily="34" charset="0"/>
                        </a:rPr>
                        <a:t>To achieve a distinction grade:</a:t>
                      </a:r>
                    </a:p>
                    <a:p>
                      <a:pPr lvl="0"/>
                      <a:r>
                        <a:rPr kumimoji="0" lang="en-GB" sz="2000" kern="1200" baseline="0" dirty="0" smtClean="0">
                          <a:solidFill>
                            <a:schemeClr val="tx2">
                              <a:lumMod val="60000"/>
                              <a:lumOff val="40000"/>
                            </a:schemeClr>
                          </a:solidFill>
                          <a:effectLst/>
                          <a:latin typeface="Calibri" pitchFamily="34" charset="0"/>
                          <a:ea typeface="+mn-ea"/>
                          <a:cs typeface="Calibri" pitchFamily="34" charset="0"/>
                        </a:rPr>
                        <a:t>Candidates will produce a quality Continuity Clip and animated Weather Forecast that includes an animated chart with voice over and a good range of original weather symbols.</a:t>
                      </a:r>
                    </a:p>
                  </a:txBody>
                  <a:tcPr/>
                </a:tc>
              </a:tr>
              <a:tr h="3735170">
                <a:tc>
                  <a:txBody>
                    <a:bodyPr/>
                    <a:lstStyle/>
                    <a:p>
                      <a:pPr marL="0" indent="0" algn="ctr" rtl="0" eaLnBrk="1" latinLnBrk="0" hangingPunct="1"/>
                      <a:r>
                        <a:rPr kumimoji="0" lang="en-GB" sz="1200" b="0" kern="1200" dirty="0" smtClean="0">
                          <a:solidFill>
                            <a:schemeClr val="bg1"/>
                          </a:solidFill>
                          <a:latin typeface="Calibri" pitchFamily="34" charset="0"/>
                          <a:ea typeface="+mn-ea"/>
                          <a:cs typeface="Calibri" pitchFamily="34" charset="0"/>
                        </a:rPr>
                        <a:t>1</a:t>
                      </a:r>
                    </a:p>
                  </a:txBody>
                  <a:tcPr anchor="ctr">
                    <a:solidFill>
                      <a:schemeClr val="bg1"/>
                    </a:solidFill>
                  </a:tcPr>
                </a:tc>
                <a:tc vMerge="1">
                  <a:txBody>
                    <a:bodyPr/>
                    <a:lstStyle/>
                    <a:p>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tc>
              </a:tr>
            </a:tbl>
          </a:graphicData>
        </a:graphic>
      </p:graphicFrame>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2348880"/>
            <a:ext cx="139732" cy="139732"/>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536" y="3577300"/>
            <a:ext cx="139732" cy="139732"/>
          </a:xfrm>
          <a:prstGeom prst="rect">
            <a:avLst/>
          </a:prstGeom>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5085184"/>
            <a:ext cx="139732" cy="139732"/>
          </a:xfrm>
          <a:prstGeom prst="rect">
            <a:avLst/>
          </a:prstGeom>
        </p:spPr>
      </p:pic>
    </p:spTree>
    <p:extLst>
      <p:ext uri="{BB962C8B-B14F-4D97-AF65-F5344CB8AC3E}">
        <p14:creationId xmlns:p14="http://schemas.microsoft.com/office/powerpoint/2010/main" val="264377662"/>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4 – Task 1 and 2</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119059792"/>
              </p:ext>
            </p:extLst>
          </p:nvPr>
        </p:nvGraphicFramePr>
        <p:xfrm>
          <a:off x="6660232" y="2060849"/>
          <a:ext cx="2160240" cy="4392488"/>
        </p:xfrm>
        <a:graphic>
          <a:graphicData uri="http://schemas.openxmlformats.org/drawingml/2006/table">
            <a:tbl>
              <a:tblPr firstRow="1" firstCol="1" lastRow="1" lastCol="1" bandRow="1" bandCol="1">
                <a:tableStyleId>{2D5ABB26-0587-4C30-8999-92F81FD0307C}</a:tableStyleId>
              </a:tblPr>
              <a:tblGrid>
                <a:gridCol w="2160240"/>
              </a:tblGrid>
              <a:tr h="367446">
                <a:tc>
                  <a:txBody>
                    <a:bodyPr/>
                    <a:lstStyle/>
                    <a:p>
                      <a:pPr>
                        <a:spcAft>
                          <a:spcPts val="0"/>
                        </a:spcAft>
                      </a:pPr>
                      <a:endParaRPr lang="en-GB" sz="17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025042">
                <a:tc>
                  <a:txBody>
                    <a:bodyPr/>
                    <a:lstStyle/>
                    <a:p>
                      <a:pPr marL="285750" lvl="0" indent="-285750">
                        <a:spcAft>
                          <a:spcPts val="600"/>
                        </a:spcAft>
                        <a:buFont typeface="Arial" pitchFamily="34" charset="0"/>
                        <a:buChar char="•"/>
                      </a:pPr>
                      <a:r>
                        <a:rPr kumimoji="0" lang="en-GB" sz="1700" kern="1200" dirty="0" smtClean="0">
                          <a:solidFill>
                            <a:schemeClr val="tx1"/>
                          </a:solidFill>
                          <a:effectLst/>
                          <a:latin typeface="Calibri" pitchFamily="34" charset="0"/>
                          <a:ea typeface="+mn-ea"/>
                          <a:cs typeface="Calibri" pitchFamily="34" charset="0"/>
                        </a:rPr>
                        <a:t>Consideration of timing</a:t>
                      </a:r>
                      <a:endParaRPr kumimoji="0" lang="en-GB" sz="1700" kern="1200" baseline="0" dirty="0" smtClean="0">
                        <a:solidFill>
                          <a:schemeClr val="tx1"/>
                        </a:solidFill>
                        <a:effectLst/>
                        <a:latin typeface="Calibri" pitchFamily="34" charset="0"/>
                        <a:ea typeface="+mn-ea"/>
                        <a:cs typeface="Calibri" pitchFamily="34" charset="0"/>
                      </a:endParaRPr>
                    </a:p>
                    <a:p>
                      <a:pPr marL="285750" lvl="0" indent="-285750">
                        <a:spcAft>
                          <a:spcPts val="600"/>
                        </a:spcAft>
                        <a:buFont typeface="Arial" pitchFamily="34" charset="0"/>
                        <a:buChar char="•"/>
                      </a:pPr>
                      <a:r>
                        <a:rPr kumimoji="0" lang="en-GB" sz="1700" kern="1200" baseline="0" dirty="0" smtClean="0">
                          <a:solidFill>
                            <a:schemeClr val="tx1"/>
                          </a:solidFill>
                          <a:effectLst/>
                          <a:latin typeface="Calibri" pitchFamily="34" charset="0"/>
                          <a:ea typeface="+mn-ea"/>
                          <a:cs typeface="Calibri" pitchFamily="34" charset="0"/>
                        </a:rPr>
                        <a:t>Consideration of background footage.</a:t>
                      </a:r>
                    </a:p>
                    <a:p>
                      <a:pPr marL="285750" lvl="0" indent="-285750">
                        <a:spcAft>
                          <a:spcPts val="600"/>
                        </a:spcAft>
                        <a:buFont typeface="Arial" pitchFamily="34" charset="0"/>
                        <a:buChar char="•"/>
                      </a:pPr>
                      <a:r>
                        <a:rPr kumimoji="0" lang="en-GB" sz="1700" kern="1200" baseline="0" dirty="0" smtClean="0">
                          <a:solidFill>
                            <a:schemeClr val="tx1"/>
                          </a:solidFill>
                          <a:effectLst/>
                          <a:latin typeface="Calibri" pitchFamily="34" charset="0"/>
                          <a:ea typeface="+mn-ea"/>
                          <a:cs typeface="Calibri" pitchFamily="34" charset="0"/>
                        </a:rPr>
                        <a:t>Location of logo.</a:t>
                      </a:r>
                    </a:p>
                    <a:p>
                      <a:pPr marL="285750" lvl="0" indent="-285750">
                        <a:spcAft>
                          <a:spcPts val="600"/>
                        </a:spcAft>
                        <a:buFont typeface="Arial" pitchFamily="34" charset="0"/>
                        <a:buChar char="•"/>
                      </a:pPr>
                      <a:r>
                        <a:rPr kumimoji="0" lang="en-GB" sz="1700" kern="1200" baseline="0" dirty="0" smtClean="0">
                          <a:solidFill>
                            <a:srgbClr val="FF0000"/>
                          </a:solidFill>
                          <a:effectLst/>
                          <a:latin typeface="Calibri" pitchFamily="34" charset="0"/>
                          <a:ea typeface="+mn-ea"/>
                          <a:cs typeface="Calibri" pitchFamily="34" charset="0"/>
                        </a:rPr>
                        <a:t>Quality of saved video footage (M/D)</a:t>
                      </a:r>
                    </a:p>
                    <a:p>
                      <a:pPr marL="285750" lvl="0" indent="-285750">
                        <a:spcAft>
                          <a:spcPts val="600"/>
                        </a:spcAft>
                        <a:buFont typeface="Arial" pitchFamily="34" charset="0"/>
                        <a:buChar char="•"/>
                      </a:pPr>
                      <a:r>
                        <a:rPr kumimoji="0" lang="en-GB" sz="1700" kern="1200" baseline="0" dirty="0" smtClean="0">
                          <a:solidFill>
                            <a:srgbClr val="FF0000"/>
                          </a:solidFill>
                          <a:effectLst/>
                          <a:latin typeface="Calibri" pitchFamily="34" charset="0"/>
                          <a:ea typeface="+mn-ea"/>
                          <a:cs typeface="Calibri" pitchFamily="34" charset="0"/>
                        </a:rPr>
                        <a:t>Consideration of file size and video proportions (M/D)</a:t>
                      </a:r>
                    </a:p>
                    <a:p>
                      <a:pPr marL="285750" marR="0" lvl="0" indent="-285750" algn="l"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n-GB" sz="1700" kern="1200" baseline="0" dirty="0" smtClean="0">
                          <a:solidFill>
                            <a:srgbClr val="FF0000"/>
                          </a:solidFill>
                          <a:effectLst/>
                          <a:latin typeface="Calibri" pitchFamily="34" charset="0"/>
                          <a:ea typeface="+mn-ea"/>
                          <a:cs typeface="Calibri" pitchFamily="34" charset="0"/>
                        </a:rPr>
                        <a:t>Consideration of compatibility (D)</a:t>
                      </a:r>
                      <a:endParaRPr lang="en-GB" sz="1700" baseline="0" dirty="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smtClean="0">
                <a:latin typeface="Calibri" pitchFamily="34" charset="0"/>
                <a:ea typeface="Calibri" pitchFamily="34" charset="0"/>
                <a:cs typeface="Calibri" pitchFamily="34" charset="0"/>
              </a:rPr>
              <a:t>LO4: Be able to prepare a Continuity and Weather Forecast Sequence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1628711390"/>
              </p:ext>
            </p:extLst>
          </p:nvPr>
        </p:nvGraphicFramePr>
        <p:xfrm>
          <a:off x="395536" y="2348881"/>
          <a:ext cx="6120680" cy="4114800"/>
        </p:xfrm>
        <a:graphic>
          <a:graphicData uri="http://schemas.openxmlformats.org/drawingml/2006/table">
            <a:tbl>
              <a:tblPr firstRow="1" bandRow="1">
                <a:tableStyleId>{2D5ABB26-0587-4C30-8999-92F81FD0307C}</a:tableStyleId>
              </a:tblPr>
              <a:tblGrid>
                <a:gridCol w="295059"/>
                <a:gridCol w="5825621"/>
              </a:tblGrid>
              <a:tr h="122413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latin typeface="Calibri" pitchFamily="34" charset="0"/>
                          <a:cs typeface="Calibri" pitchFamily="34" charset="0"/>
                        </a:rPr>
                        <a:t>‘In the News’ </a:t>
                      </a:r>
                      <a:r>
                        <a:rPr kumimoji="0" lang="en-GB" sz="1600" kern="1200" dirty="0" smtClean="0">
                          <a:solidFill>
                            <a:schemeClr val="tx1"/>
                          </a:solidFill>
                          <a:latin typeface="Calibri" pitchFamily="34" charset="0"/>
                          <a:ea typeface="+mn-ea"/>
                          <a:cs typeface="Calibri" pitchFamily="34" charset="0"/>
                        </a:rPr>
                        <a:t> </a:t>
                      </a:r>
                      <a:r>
                        <a:rPr kumimoji="0" lang="en-GB" sz="1600" kern="1200" dirty="0" smtClean="0">
                          <a:solidFill>
                            <a:schemeClr val="tx1"/>
                          </a:solidFill>
                          <a:effectLst/>
                          <a:latin typeface="Calibri" pitchFamily="34" charset="0"/>
                          <a:ea typeface="+mn-ea"/>
                          <a:cs typeface="Calibri" pitchFamily="34" charset="0"/>
                        </a:rPr>
                        <a:t>would like you to create an animated sequence that includes a continuity clip to introduce the weather report for the local</a:t>
                      </a:r>
                      <a:r>
                        <a:rPr kumimoji="0" lang="en-GB" sz="1600" kern="1200" baseline="0" dirty="0" smtClean="0">
                          <a:solidFill>
                            <a:schemeClr val="tx1"/>
                          </a:solidFill>
                          <a:effectLst/>
                          <a:latin typeface="Calibri" pitchFamily="34" charset="0"/>
                          <a:ea typeface="+mn-ea"/>
                          <a:cs typeface="Calibri" pitchFamily="34" charset="0"/>
                        </a:rPr>
                        <a:t> area. This should be at least ten seconds long to give the audience time to adjust to the end of the previous headline story.  The animation needs to be similar in theme and style to the opening sequence.</a:t>
                      </a:r>
                      <a:endParaRPr kumimoji="0" lang="en-GB" sz="1600"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761371">
                <a:tc>
                  <a:txBody>
                    <a:bodyPr/>
                    <a:lstStyle/>
                    <a:p>
                      <a:pPr marL="0" indent="0" algn="ctr" rtl="0" eaLnBrk="1" latinLnBrk="0" hangingPunct="1"/>
                      <a:r>
                        <a:rPr kumimoji="0" lang="en-GB" sz="1600" b="0" kern="1200" dirty="0" smtClean="0">
                          <a:solidFill>
                            <a:schemeClr val="bg1"/>
                          </a:solidFill>
                          <a:latin typeface="Calibri" pitchFamily="34" charset="0"/>
                          <a:ea typeface="+mn-ea"/>
                          <a:cs typeface="Calibri" pitchFamily="34" charset="0"/>
                        </a:rPr>
                        <a:t>1</a:t>
                      </a:r>
                    </a:p>
                  </a:txBody>
                  <a:tcPr anchor="ct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1 (P/M/D) - </a:t>
                      </a:r>
                      <a:r>
                        <a:rPr kumimoji="0" lang="en-GB" sz="1600" kern="1200" dirty="0" smtClean="0">
                          <a:solidFill>
                            <a:schemeClr val="tx1"/>
                          </a:solidFill>
                          <a:effectLst/>
                          <a:latin typeface="Calibri" pitchFamily="34" charset="0"/>
                          <a:ea typeface="+mn-ea"/>
                          <a:cs typeface="Calibri" pitchFamily="34" charset="0"/>
                        </a:rPr>
                        <a:t>Create a continuity</a:t>
                      </a:r>
                      <a:r>
                        <a:rPr kumimoji="0" lang="en-GB" sz="1600" kern="1200" baseline="0" dirty="0" smtClean="0">
                          <a:solidFill>
                            <a:schemeClr val="tx1"/>
                          </a:solidFill>
                          <a:effectLst/>
                          <a:latin typeface="Calibri" pitchFamily="34" charset="0"/>
                          <a:ea typeface="+mn-ea"/>
                          <a:cs typeface="Calibri" pitchFamily="34" charset="0"/>
                        </a:rPr>
                        <a:t> animation with sound that </a:t>
                      </a:r>
                      <a:br>
                        <a:rPr kumimoji="0" lang="en-GB" sz="1600" kern="1200" baseline="0" dirty="0" smtClean="0">
                          <a:solidFill>
                            <a:schemeClr val="tx1"/>
                          </a:solidFill>
                          <a:effectLst/>
                          <a:latin typeface="Calibri" pitchFamily="34" charset="0"/>
                          <a:ea typeface="+mn-ea"/>
                          <a:cs typeface="Calibri" pitchFamily="34" charset="0"/>
                        </a:rPr>
                      </a:br>
                      <a:r>
                        <a:rPr kumimoji="0" lang="en-GB" sz="1600" kern="1200" baseline="0" dirty="0" smtClean="0">
                          <a:solidFill>
                            <a:schemeClr val="tx1"/>
                          </a:solidFill>
                          <a:effectLst/>
                          <a:latin typeface="Calibri" pitchFamily="34" charset="0"/>
                          <a:ea typeface="+mn-ea"/>
                          <a:cs typeface="Calibri" pitchFamily="34" charset="0"/>
                        </a:rPr>
                        <a:t>presents the link between the headline and weather forecast to a target audience</a:t>
                      </a:r>
                      <a:r>
                        <a:rPr kumimoji="0" lang="en-GB" sz="1600" kern="1200" dirty="0" smtClean="0">
                          <a:solidFill>
                            <a:schemeClr val="tx1"/>
                          </a:solidFill>
                          <a:effectLst/>
                          <a:latin typeface="Calibri" pitchFamily="34" charset="0"/>
                          <a:ea typeface="+mn-ea"/>
                          <a:cs typeface="Calibri" pitchFamily="34" charset="0"/>
                        </a:rPr>
                        <a:t>.</a:t>
                      </a:r>
                    </a:p>
                  </a:txBody>
                  <a:tcPr/>
                </a:tc>
              </a:tr>
              <a:tr h="761371">
                <a:tc>
                  <a:txBody>
                    <a:bodyPr/>
                    <a:lstStyle/>
                    <a:p>
                      <a:pPr marL="0" indent="0" algn="ctr" rtl="0" eaLnBrk="1" latinLnBrk="0" hangingPunct="1"/>
                      <a:endParaRPr kumimoji="0" lang="en-GB" sz="1600" b="0" kern="1200" dirty="0" smtClean="0">
                        <a:solidFill>
                          <a:schemeClr val="bg1"/>
                        </a:solidFill>
                        <a:latin typeface="Calibri" pitchFamily="34" charset="0"/>
                        <a:ea typeface="+mn-ea"/>
                        <a:cs typeface="Calibri" pitchFamily="34" charset="0"/>
                      </a:endParaRPr>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dirty="0" smtClean="0">
                          <a:solidFill>
                            <a:schemeClr val="tx1"/>
                          </a:solidFill>
                          <a:effectLst/>
                          <a:latin typeface="Calibri" pitchFamily="34" charset="0"/>
                          <a:ea typeface="+mn-ea"/>
                          <a:cs typeface="Calibri" pitchFamily="34" charset="0"/>
                        </a:rPr>
                        <a:t>This animated clip needs to be well designed, include the company logo and should be structured like the</a:t>
                      </a:r>
                      <a:r>
                        <a:rPr kumimoji="0" lang="en-GB" sz="1600" kern="1200" baseline="0" dirty="0" smtClean="0">
                          <a:solidFill>
                            <a:schemeClr val="tx1"/>
                          </a:solidFill>
                          <a:effectLst/>
                          <a:latin typeface="Calibri" pitchFamily="34" charset="0"/>
                          <a:ea typeface="+mn-ea"/>
                          <a:cs typeface="Calibri" pitchFamily="34" charset="0"/>
                        </a:rPr>
                        <a:t> clips between items of news on normal news programmes.</a:t>
                      </a:r>
                    </a:p>
                  </a:txBody>
                  <a:tcPr/>
                </a:tc>
              </a:tr>
              <a:tr h="535780">
                <a:tc rowSpan="2">
                  <a:txBody>
                    <a:bodyPr/>
                    <a:lstStyle/>
                    <a:p>
                      <a:pPr marL="0" indent="0" algn="ctr" rtl="0" eaLnBrk="1" latinLnBrk="0" hangingPunct="1"/>
                      <a:r>
                        <a:rPr kumimoji="0" lang="en-GB" sz="1600" b="1" kern="1200" dirty="0" smtClean="0">
                          <a:solidFill>
                            <a:schemeClr val="bg1"/>
                          </a:solidFill>
                          <a:latin typeface="Calibri" pitchFamily="34" charset="0"/>
                          <a:ea typeface="+mn-ea"/>
                          <a:cs typeface="Calibri" pitchFamily="34" charset="0"/>
                        </a:rPr>
                        <a:t>2</a:t>
                      </a:r>
                    </a:p>
                  </a:txBody>
                  <a:tcPr anchor="ct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2 (P/M/D) – </a:t>
                      </a:r>
                      <a:r>
                        <a:rPr kumimoji="0" lang="en-GB" sz="1600" kern="1200" dirty="0" smtClean="0">
                          <a:solidFill>
                            <a:schemeClr val="tx1"/>
                          </a:solidFill>
                          <a:effectLst/>
                          <a:latin typeface="Calibri" pitchFamily="34" charset="0"/>
                          <a:ea typeface="+mn-ea"/>
                          <a:cs typeface="Calibri" pitchFamily="34" charset="0"/>
                        </a:rPr>
                        <a:t>Evidence saving the final Weather Report in an appropriate file format</a:t>
                      </a:r>
                      <a:r>
                        <a:rPr kumimoji="0" lang="en-GB" sz="1600" kern="1200" baseline="0" dirty="0" smtClean="0">
                          <a:solidFill>
                            <a:schemeClr val="tx1"/>
                          </a:solidFill>
                          <a:effectLst/>
                          <a:latin typeface="Calibri" pitchFamily="34" charset="0"/>
                          <a:ea typeface="+mn-ea"/>
                          <a:cs typeface="Calibri" pitchFamily="34" charset="0"/>
                        </a:rPr>
                        <a:t>.</a:t>
                      </a:r>
                      <a:endParaRPr lang="en-GB" sz="1600" kern="1200" baseline="0" dirty="0" smtClean="0">
                        <a:solidFill>
                          <a:schemeClr val="tx1"/>
                        </a:solidFill>
                        <a:latin typeface="Calibri" pitchFamily="34" charset="0"/>
                        <a:ea typeface="+mn-ea"/>
                        <a:cs typeface="Calibri" pitchFamily="34" charset="0"/>
                      </a:endParaRPr>
                    </a:p>
                  </a:txBody>
                  <a:tcPr/>
                </a:tc>
              </a:tr>
              <a:tr h="85027">
                <a:tc v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600" kern="1200" baseline="0" dirty="0" smtClean="0">
                          <a:solidFill>
                            <a:schemeClr val="tx1"/>
                          </a:solidFill>
                          <a:effectLst/>
                          <a:latin typeface="Calibri" pitchFamily="34" charset="0"/>
                          <a:ea typeface="+mn-ea"/>
                          <a:cs typeface="Calibri" pitchFamily="34" charset="0"/>
                        </a:rPr>
                        <a:t>For </a:t>
                      </a:r>
                      <a:r>
                        <a:rPr lang="en-GB" sz="1600" kern="1200" baseline="0" dirty="0" smtClean="0">
                          <a:solidFill>
                            <a:srgbClr val="FF0000"/>
                          </a:solidFill>
                          <a:latin typeface="Calibri" pitchFamily="34" charset="0"/>
                          <a:ea typeface="+mn-ea"/>
                          <a:cs typeface="Calibri" pitchFamily="34" charset="0"/>
                        </a:rPr>
                        <a:t>Merit</a:t>
                      </a:r>
                      <a:r>
                        <a:rPr lang="en-GB" sz="1600" kern="1200" baseline="0" dirty="0" smtClean="0">
                          <a:solidFill>
                            <a:schemeClr val="tx1"/>
                          </a:solidFill>
                          <a:latin typeface="Calibri" pitchFamily="34" charset="0"/>
                          <a:ea typeface="+mn-ea"/>
                          <a:cs typeface="Calibri" pitchFamily="34" charset="0"/>
                        </a:rPr>
                        <a:t> and </a:t>
                      </a:r>
                      <a:r>
                        <a:rPr lang="en-GB" sz="1600" kern="1200" baseline="0" dirty="0" smtClean="0">
                          <a:solidFill>
                            <a:schemeClr val="tx2">
                              <a:lumMod val="60000"/>
                              <a:lumOff val="40000"/>
                            </a:schemeClr>
                          </a:solidFill>
                          <a:latin typeface="Calibri" pitchFamily="34" charset="0"/>
                          <a:ea typeface="+mn-ea"/>
                          <a:cs typeface="Calibri" pitchFamily="34" charset="0"/>
                        </a:rPr>
                        <a:t>Distinction,</a:t>
                      </a:r>
                      <a:r>
                        <a:rPr lang="en-GB" sz="1600" kern="1200" baseline="0" dirty="0" smtClean="0">
                          <a:solidFill>
                            <a:schemeClr val="tx1"/>
                          </a:solidFill>
                          <a:latin typeface="Calibri" pitchFamily="34" charset="0"/>
                          <a:ea typeface="+mn-ea"/>
                          <a:cs typeface="Calibri" pitchFamily="34" charset="0"/>
                        </a:rPr>
                        <a:t> grades are judged on the quality of the finished animated sequences.</a:t>
                      </a:r>
                    </a:p>
                  </a:txBody>
                  <a:tcPr/>
                </a:tc>
              </a:tr>
              <a:tr h="450753">
                <a:tc>
                  <a:txBody>
                    <a:bodyPr/>
                    <a:lstStyle/>
                    <a:p>
                      <a:pPr marL="0" indent="0" algn="ctr" rtl="0" eaLnBrk="1" latinLnBrk="0" hangingPunct="1"/>
                      <a:endParaRPr kumimoji="0" lang="en-GB" sz="1600" b="0" kern="1200" dirty="0" smtClean="0">
                        <a:solidFill>
                          <a:schemeClr val="bg1"/>
                        </a:solidFill>
                        <a:latin typeface="Calibri" pitchFamily="34" charset="0"/>
                        <a:ea typeface="+mn-ea"/>
                        <a:cs typeface="Calibri" pitchFamily="34" charset="0"/>
                      </a:endParaRPr>
                    </a:p>
                  </a:txBody>
                  <a:tcPr anchor="ctr">
                    <a:noFill/>
                  </a:tcPr>
                </a:tc>
                <a:tc vMerge="1">
                  <a:txBody>
                    <a:bodyPr/>
                    <a:lstStyle/>
                    <a:p>
                      <a:endParaRPr lang="en-GB"/>
                    </a:p>
                  </a:txBody>
                  <a:tcPr/>
                </a:tc>
              </a:tr>
            </a:tbl>
          </a:graphicData>
        </a:graphic>
      </p:graphicFrame>
      <p:pic>
        <p:nvPicPr>
          <p:cNvPr id="11" name="Picture 10" descr="Product"/>
          <p:cNvPicPr/>
          <p:nvPr/>
        </p:nvPicPr>
        <p:blipFill>
          <a:blip r:embed="rId4">
            <a:extLst>
              <a:ext uri="{28A0092B-C50C-407E-A947-70E740481C1C}">
                <a14:useLocalDpi xmlns:a14="http://schemas.microsoft.com/office/drawing/2010/main" val="0"/>
              </a:ext>
            </a:extLst>
          </a:blip>
          <a:srcRect/>
          <a:stretch>
            <a:fillRect/>
          </a:stretch>
        </p:blipFill>
        <p:spPr bwMode="auto">
          <a:xfrm>
            <a:off x="6262953" y="3717032"/>
            <a:ext cx="360040" cy="360040"/>
          </a:xfrm>
          <a:prstGeom prst="rect">
            <a:avLst/>
          </a:prstGeom>
          <a:noFill/>
          <a:ln>
            <a:noFill/>
          </a:ln>
        </p:spPr>
      </p:pic>
      <p:pic>
        <p:nvPicPr>
          <p:cNvPr id="10" name="Picture 9"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6262953" y="5445224"/>
            <a:ext cx="315466" cy="360040"/>
          </a:xfrm>
          <a:prstGeom prst="rect">
            <a:avLst/>
          </a:prstGeom>
          <a:noFill/>
          <a:ln>
            <a:noFill/>
          </a:ln>
        </p:spPr>
      </p:pic>
    </p:spTree>
    <p:extLst>
      <p:ext uri="{BB962C8B-B14F-4D97-AF65-F5344CB8AC3E}">
        <p14:creationId xmlns:p14="http://schemas.microsoft.com/office/powerpoint/2010/main" val="1993582052"/>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4 – Task 3</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692843425"/>
              </p:ext>
            </p:extLst>
          </p:nvPr>
        </p:nvGraphicFramePr>
        <p:xfrm>
          <a:off x="6660232" y="2060848"/>
          <a:ext cx="2160240" cy="4493223"/>
        </p:xfrm>
        <a:graphic>
          <a:graphicData uri="http://schemas.openxmlformats.org/drawingml/2006/table">
            <a:tbl>
              <a:tblPr firstRow="1" firstCol="1" lastRow="1" lastCol="1" bandRow="1" bandCol="1">
                <a:tableStyleId>{2D5ABB26-0587-4C30-8999-92F81FD0307C}</a:tableStyleId>
              </a:tblPr>
              <a:tblGrid>
                <a:gridCol w="2160240"/>
              </a:tblGrid>
              <a:tr h="378423">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Recognisable Symbols (P)</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Good quality and size (P)</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A variety of different weather forms (P)</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A range of different graphics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Edited for transparency (M/D)</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Suitable file format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Wide range of weather conditions (D)</a:t>
                      </a:r>
                      <a:endParaRPr lang="en-GB" sz="16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smtClean="0">
                <a:latin typeface="Calibri" pitchFamily="34" charset="0"/>
                <a:ea typeface="Calibri" pitchFamily="34" charset="0"/>
                <a:cs typeface="Calibri" pitchFamily="34" charset="0"/>
              </a:rPr>
              <a:t>LO4: Be able to prepare a Continuity and Weather Forecast Sequence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2806437635"/>
              </p:ext>
            </p:extLst>
          </p:nvPr>
        </p:nvGraphicFramePr>
        <p:xfrm>
          <a:off x="395536" y="2276873"/>
          <a:ext cx="6120680" cy="4168463"/>
        </p:xfrm>
        <a:graphic>
          <a:graphicData uri="http://schemas.openxmlformats.org/drawingml/2006/table">
            <a:tbl>
              <a:tblPr firstRow="1" bandRow="1">
                <a:tableStyleId>{2D5ABB26-0587-4C30-8999-92F81FD0307C}</a:tableStyleId>
              </a:tblPr>
              <a:tblGrid>
                <a:gridCol w="295059"/>
                <a:gridCol w="5825621"/>
              </a:tblGrid>
              <a:tr h="201304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3 (P, M, D)</a:t>
                      </a:r>
                    </a:p>
                    <a:p>
                      <a:r>
                        <a:rPr kumimoji="0" lang="en-GB" sz="1500" kern="1200" dirty="0" smtClean="0">
                          <a:solidFill>
                            <a:schemeClr val="tx1"/>
                          </a:solidFill>
                          <a:effectLst/>
                          <a:latin typeface="Calibri" pitchFamily="34" charset="0"/>
                          <a:ea typeface="+mn-ea"/>
                          <a:cs typeface="Calibri" pitchFamily="34" charset="0"/>
                        </a:rPr>
                        <a:t>Weather reports are usually animated sequences</a:t>
                      </a:r>
                      <a:r>
                        <a:rPr kumimoji="0" lang="en-GB" sz="1500" kern="1200" baseline="0" dirty="0" smtClean="0">
                          <a:solidFill>
                            <a:schemeClr val="tx1"/>
                          </a:solidFill>
                          <a:effectLst/>
                          <a:latin typeface="Calibri" pitchFamily="34" charset="0"/>
                          <a:ea typeface="+mn-ea"/>
                          <a:cs typeface="Calibri" pitchFamily="34" charset="0"/>
                        </a:rPr>
                        <a:t> showing the different weather conditions in a day for an area depending on the news station. For local news this tends to be the area over ten miles in all directions. They contain a series of graphics such as Sun, Clouds, Isobars, cold fronts, wind directions etc. You will need to make a series of these to go on your weather report. They must be saved in a compatible file format for images such as .bmp, .gif, .jpg, .tiff, or .png. Click </a:t>
                      </a:r>
                      <a:r>
                        <a:rPr kumimoji="0" lang="en-GB" sz="1500" b="1" kern="1200" baseline="0" dirty="0" smtClean="0">
                          <a:solidFill>
                            <a:schemeClr val="tx1"/>
                          </a:solidFill>
                          <a:effectLst/>
                          <a:latin typeface="Calibri" pitchFamily="34" charset="0"/>
                          <a:ea typeface="+mn-ea"/>
                          <a:cs typeface="Calibri" pitchFamily="34" charset="0"/>
                          <a:hlinkClick r:id="rId5" action="ppaction://hlinkfile"/>
                        </a:rPr>
                        <a:t>here</a:t>
                      </a:r>
                      <a:r>
                        <a:rPr kumimoji="0" lang="en-GB" sz="1500" kern="1200" baseline="0" dirty="0" smtClean="0">
                          <a:solidFill>
                            <a:schemeClr val="tx1"/>
                          </a:solidFill>
                          <a:effectLst/>
                          <a:latin typeface="Calibri" pitchFamily="34" charset="0"/>
                          <a:ea typeface="+mn-ea"/>
                          <a:cs typeface="Calibri" pitchFamily="34" charset="0"/>
                          <a:hlinkClick r:id="rId5" action="ppaction://hlinkfile"/>
                        </a:rPr>
                        <a:t> </a:t>
                      </a:r>
                      <a:r>
                        <a:rPr kumimoji="0" lang="en-GB" sz="1500" kern="1200" baseline="0" dirty="0" smtClean="0">
                          <a:solidFill>
                            <a:schemeClr val="tx1"/>
                          </a:solidFill>
                          <a:effectLst/>
                          <a:latin typeface="Calibri" pitchFamily="34" charset="0"/>
                          <a:ea typeface="+mn-ea"/>
                          <a:cs typeface="Calibri" pitchFamily="34" charset="0"/>
                        </a:rPr>
                        <a:t>for examples. The finished files must be saved in your </a:t>
                      </a:r>
                      <a:r>
                        <a:rPr kumimoji="0" lang="en-GB" sz="1500" b="1" kern="1200" baseline="0" dirty="0" smtClean="0">
                          <a:solidFill>
                            <a:schemeClr val="tx1"/>
                          </a:solidFill>
                          <a:effectLst/>
                          <a:latin typeface="Calibri" pitchFamily="34" charset="0"/>
                          <a:ea typeface="+mn-ea"/>
                          <a:cs typeface="Calibri" pitchFamily="34" charset="0"/>
                        </a:rPr>
                        <a:t>Presentation Folder </a:t>
                      </a:r>
                      <a:r>
                        <a:rPr kumimoji="0" lang="en-GB" sz="1500" kern="1200" baseline="0" dirty="0" smtClean="0">
                          <a:solidFill>
                            <a:schemeClr val="tx1"/>
                          </a:solidFill>
                          <a:effectLst/>
                          <a:latin typeface="Calibri" pitchFamily="34" charset="0"/>
                          <a:ea typeface="+mn-ea"/>
                          <a:cs typeface="Calibri" pitchFamily="34" charset="0"/>
                        </a:rPr>
                        <a:t>and added to your </a:t>
                      </a:r>
                      <a:r>
                        <a:rPr kumimoji="0" lang="en-GB" sz="1500" b="1" kern="1200" baseline="0" dirty="0" smtClean="0">
                          <a:solidFill>
                            <a:schemeClr val="tx1"/>
                          </a:solidFill>
                          <a:effectLst/>
                          <a:latin typeface="Calibri" pitchFamily="34" charset="0"/>
                          <a:ea typeface="+mn-ea"/>
                          <a:cs typeface="Calibri" pitchFamily="34" charset="0"/>
                        </a:rPr>
                        <a:t>Assets Table</a:t>
                      </a:r>
                      <a:r>
                        <a:rPr kumimoji="0" lang="en-GB" sz="1500" kern="1200" baseline="0" dirty="0" smtClean="0">
                          <a:solidFill>
                            <a:schemeClr val="tx1"/>
                          </a:solidFill>
                          <a:effectLst/>
                          <a:latin typeface="Calibri" pitchFamily="34" charset="0"/>
                          <a:ea typeface="+mn-ea"/>
                          <a:cs typeface="Calibri" pitchFamily="34" charset="0"/>
                        </a:rPr>
                        <a:t>.</a:t>
                      </a:r>
                      <a:endParaRPr kumimoji="0" lang="en-GB" sz="1500" kern="1200" dirty="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428308">
                <a:tc>
                  <a:txBody>
                    <a:bodyPr/>
                    <a:lstStyle/>
                    <a:p>
                      <a:pPr marL="0" indent="0" algn="ctr" rtl="0" eaLnBrk="1" latinLnBrk="0" hangingPunct="1"/>
                      <a:r>
                        <a:rPr kumimoji="0" lang="en-GB" sz="1600" b="1" kern="1200" dirty="0" smtClean="0">
                          <a:solidFill>
                            <a:schemeClr val="bg1"/>
                          </a:solidFill>
                          <a:latin typeface="Calibri" pitchFamily="34" charset="0"/>
                          <a:ea typeface="+mn-ea"/>
                          <a:cs typeface="+mn-cs"/>
                        </a:rPr>
                        <a:t>3</a:t>
                      </a:r>
                    </a:p>
                  </a:txBody>
                  <a:tcPr anchor="ctr">
                    <a:solidFill>
                      <a:schemeClr val="tx1"/>
                    </a:solidFill>
                  </a:tcPr>
                </a:tc>
                <a:tc>
                  <a:txBody>
                    <a:bodyPr/>
                    <a:lstStyle/>
                    <a:p>
                      <a:r>
                        <a:rPr lang="en-GB" sz="1500" b="1" dirty="0" smtClean="0">
                          <a:latin typeface="Calibri" pitchFamily="34" charset="0"/>
                          <a:cs typeface="Calibri" pitchFamily="34" charset="0"/>
                        </a:rPr>
                        <a:t>Task 3 (P/M/D)</a:t>
                      </a:r>
                      <a:r>
                        <a:rPr lang="en-GB" sz="1500" b="1" baseline="0" dirty="0" smtClean="0">
                          <a:latin typeface="Calibri" pitchFamily="34" charset="0"/>
                          <a:cs typeface="Calibri" pitchFamily="34" charset="0"/>
                        </a:rPr>
                        <a:t> - </a:t>
                      </a:r>
                      <a:r>
                        <a:rPr lang="en-GB" sz="1500" dirty="0" smtClean="0">
                          <a:latin typeface="Calibri" pitchFamily="34" charset="0"/>
                          <a:cs typeface="Calibri" pitchFamily="34" charset="0"/>
                        </a:rPr>
                        <a:t>E</a:t>
                      </a:r>
                      <a:r>
                        <a:rPr lang="en-GB" sz="1500" baseline="0" dirty="0" smtClean="0">
                          <a:latin typeface="Calibri" pitchFamily="34" charset="0"/>
                          <a:cs typeface="Calibri" pitchFamily="34" charset="0"/>
                        </a:rPr>
                        <a:t>vidence the </a:t>
                      </a:r>
                      <a:r>
                        <a:rPr lang="en-GB" sz="1500" b="1" baseline="0" dirty="0" smtClean="0">
                          <a:latin typeface="Calibri" pitchFamily="34" charset="0"/>
                          <a:cs typeface="Calibri" pitchFamily="34" charset="0"/>
                        </a:rPr>
                        <a:t>creation</a:t>
                      </a:r>
                      <a:r>
                        <a:rPr lang="en-GB" sz="1500" baseline="0" dirty="0" smtClean="0">
                          <a:latin typeface="Calibri" pitchFamily="34" charset="0"/>
                          <a:cs typeface="Calibri" pitchFamily="34" charset="0"/>
                        </a:rPr>
                        <a:t> and </a:t>
                      </a:r>
                      <a:r>
                        <a:rPr lang="en-GB" sz="1500" b="1" baseline="0" dirty="0" smtClean="0">
                          <a:latin typeface="Calibri" pitchFamily="34" charset="0"/>
                          <a:cs typeface="Calibri" pitchFamily="34" charset="0"/>
                        </a:rPr>
                        <a:t>saving</a:t>
                      </a:r>
                      <a:r>
                        <a:rPr lang="en-GB" sz="1500" baseline="0" dirty="0" smtClean="0">
                          <a:latin typeface="Calibri" pitchFamily="34" charset="0"/>
                          <a:cs typeface="Calibri" pitchFamily="34" charset="0"/>
                        </a:rPr>
                        <a:t> of three different weather symbols for your animated weather report sequence.</a:t>
                      </a:r>
                      <a:endParaRPr lang="en-GB" sz="1500" dirty="0">
                        <a:latin typeface="Calibri" pitchFamily="34" charset="0"/>
                        <a:cs typeface="Calibri" pitchFamily="34" charset="0"/>
                      </a:endParaRPr>
                    </a:p>
                  </a:txBody>
                  <a:tcPr marL="68580" marR="68580" marT="0" marB="0" anchor="ctr"/>
                </a:tc>
              </a:tr>
              <a:tr h="642462">
                <a:tc>
                  <a:txBody>
                    <a:bodyPr/>
                    <a:lstStyle/>
                    <a:p>
                      <a:pPr marL="0" indent="0" algn="ctr" rtl="0" eaLnBrk="1" latinLnBrk="0" hangingPunct="1"/>
                      <a:r>
                        <a:rPr kumimoji="0" lang="en-GB" sz="1600" b="1" kern="1200" dirty="0" smtClean="0">
                          <a:solidFill>
                            <a:schemeClr val="bg1"/>
                          </a:solidFill>
                          <a:latin typeface="Calibri" pitchFamily="34" charset="0"/>
                          <a:ea typeface="+mn-ea"/>
                          <a:cs typeface="+mn-cs"/>
                        </a:rPr>
                        <a:t>3</a:t>
                      </a:r>
                    </a:p>
                  </a:txBody>
                  <a:tcPr anchor="ctr">
                    <a:solidFill>
                      <a:schemeClr val="accent2"/>
                    </a:solidFill>
                  </a:tcPr>
                </a:tc>
                <a:tc>
                  <a:txBody>
                    <a:bodyPr/>
                    <a:lstStyle/>
                    <a:p>
                      <a:r>
                        <a:rPr lang="en-GB" sz="1500" b="1" dirty="0" smtClean="0">
                          <a:solidFill>
                            <a:srgbClr val="FF0000"/>
                          </a:solidFill>
                          <a:latin typeface="Calibri" pitchFamily="34" charset="0"/>
                          <a:cs typeface="Calibri" pitchFamily="34" charset="0"/>
                        </a:rPr>
                        <a:t>Merit</a:t>
                      </a:r>
                    </a:p>
                    <a:p>
                      <a:r>
                        <a:rPr lang="en-GB" sz="1500" dirty="0" smtClean="0">
                          <a:solidFill>
                            <a:srgbClr val="FF0000"/>
                          </a:solidFill>
                          <a:latin typeface="Calibri" pitchFamily="34" charset="0"/>
                          <a:cs typeface="Calibri" pitchFamily="34" charset="0"/>
                        </a:rPr>
                        <a:t>Evidence the creation and saving of five different weather symbols and graphics for your animated weather report sequence.</a:t>
                      </a:r>
                    </a:p>
                  </a:txBody>
                  <a:tcPr marL="68580" marR="68580" marT="0" marB="0" anchor="ctr"/>
                </a:tc>
              </a:tr>
              <a:tr h="876623">
                <a:tc>
                  <a:txBody>
                    <a:bodyPr/>
                    <a:lstStyle/>
                    <a:p>
                      <a:pPr marL="0" indent="0" algn="ctr" rtl="0" eaLnBrk="1" latinLnBrk="0" hangingPunct="1"/>
                      <a:r>
                        <a:rPr kumimoji="0" lang="en-GB" sz="1600" b="1" kern="1200" dirty="0" smtClean="0">
                          <a:solidFill>
                            <a:schemeClr val="bg1"/>
                          </a:solidFill>
                          <a:latin typeface="Calibri" pitchFamily="34" charset="0"/>
                          <a:ea typeface="+mn-ea"/>
                          <a:cs typeface="+mn-cs"/>
                        </a:rPr>
                        <a:t>3</a:t>
                      </a:r>
                    </a:p>
                  </a:txBody>
                  <a:tcPr anchor="ctr">
                    <a:solidFill>
                      <a:schemeClr val="tx2">
                        <a:lumMod val="60000"/>
                        <a:lumOff val="40000"/>
                      </a:schemeClr>
                    </a:solidFill>
                  </a:tcPr>
                </a:tc>
                <a:tc>
                  <a:txBody>
                    <a:bodyPr/>
                    <a:lstStyle/>
                    <a:p>
                      <a:r>
                        <a:rPr lang="en-GB" sz="1500" b="1" baseline="0" dirty="0" smtClean="0">
                          <a:solidFill>
                            <a:schemeClr val="tx2">
                              <a:lumMod val="60000"/>
                              <a:lumOff val="40000"/>
                            </a:schemeClr>
                          </a:solidFill>
                          <a:latin typeface="Calibri" pitchFamily="34" charset="0"/>
                          <a:cs typeface="Calibri" pitchFamily="34" charset="0"/>
                        </a:rPr>
                        <a:t>Distinction</a:t>
                      </a:r>
                    </a:p>
                    <a:p>
                      <a:r>
                        <a:rPr lang="en-GB" sz="1500" baseline="0" dirty="0" smtClean="0">
                          <a:solidFill>
                            <a:schemeClr val="tx2">
                              <a:lumMod val="60000"/>
                              <a:lumOff val="40000"/>
                            </a:schemeClr>
                          </a:solidFill>
                          <a:latin typeface="Calibri" pitchFamily="34" charset="0"/>
                          <a:cs typeface="Calibri" pitchFamily="34" charset="0"/>
                        </a:rPr>
                        <a:t>Evidence the creation and saving of a good range of different weather symbols and graphics for your animated weather report sequence.</a:t>
                      </a:r>
                    </a:p>
                  </a:txBody>
                  <a:tcPr marL="68580" marR="68580" marT="0" marB="0" anchor="ctr"/>
                </a:tc>
              </a:tr>
            </a:tbl>
          </a:graphicData>
        </a:graphic>
      </p:graphicFrame>
      <p:pic>
        <p:nvPicPr>
          <p:cNvPr id="11" name="Picture 10" descr="Product"/>
          <p:cNvPicPr/>
          <p:nvPr/>
        </p:nvPicPr>
        <p:blipFill>
          <a:blip r:embed="rId6">
            <a:extLst>
              <a:ext uri="{28A0092B-C50C-407E-A947-70E740481C1C}">
                <a14:useLocalDpi xmlns:a14="http://schemas.microsoft.com/office/drawing/2010/main" val="0"/>
              </a:ext>
            </a:extLst>
          </a:blip>
          <a:srcRect/>
          <a:stretch>
            <a:fillRect/>
          </a:stretch>
        </p:blipFill>
        <p:spPr bwMode="auto">
          <a:xfrm>
            <a:off x="6156176" y="4725144"/>
            <a:ext cx="360040" cy="360040"/>
          </a:xfrm>
          <a:prstGeom prst="rect">
            <a:avLst/>
          </a:prstGeom>
          <a:noFill/>
          <a:ln>
            <a:noFill/>
          </a:ln>
        </p:spPr>
      </p:pic>
      <p:pic>
        <p:nvPicPr>
          <p:cNvPr id="10" name="Picture 9" descr="Evidence"/>
          <p:cNvPicPr/>
          <p:nvPr/>
        </p:nvPicPr>
        <p:blipFill>
          <a:blip r:embed="rId7">
            <a:extLst>
              <a:ext uri="{28A0092B-C50C-407E-A947-70E740481C1C}">
                <a14:useLocalDpi xmlns:a14="http://schemas.microsoft.com/office/drawing/2010/main" val="0"/>
              </a:ext>
            </a:extLst>
          </a:blip>
          <a:srcRect/>
          <a:stretch>
            <a:fillRect/>
          </a:stretch>
        </p:blipFill>
        <p:spPr bwMode="auto">
          <a:xfrm>
            <a:off x="5768702" y="4725144"/>
            <a:ext cx="315466" cy="360040"/>
          </a:xfrm>
          <a:prstGeom prst="rect">
            <a:avLst/>
          </a:prstGeom>
          <a:noFill/>
          <a:ln>
            <a:noFill/>
          </a:ln>
        </p:spPr>
      </p:pic>
    </p:spTree>
    <p:extLst>
      <p:ext uri="{BB962C8B-B14F-4D97-AF65-F5344CB8AC3E}">
        <p14:creationId xmlns:p14="http://schemas.microsoft.com/office/powerpoint/2010/main" val="822117513"/>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4 – Task 4</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558574150"/>
              </p:ext>
            </p:extLst>
          </p:nvPr>
        </p:nvGraphicFramePr>
        <p:xfrm>
          <a:off x="6660232" y="2060848"/>
          <a:ext cx="2160240" cy="4249383"/>
        </p:xfrm>
        <a:graphic>
          <a:graphicData uri="http://schemas.openxmlformats.org/drawingml/2006/table">
            <a:tbl>
              <a:tblPr firstRow="1" firstCol="1" lastRow="1" lastCol="1" bandRow="1" bandCol="1">
                <a:tableStyleId>{2D5ABB26-0587-4C30-8999-92F81FD0307C}</a:tableStyleId>
              </a:tblPr>
              <a:tblGrid>
                <a:gridCol w="2160240"/>
              </a:tblGrid>
              <a:tr h="378423">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Guide for production (P)</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Breakdown of proposed stages (P)</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Indication of images to be used (P)</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Realistic animation paths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Timings and Movements (M/D)</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Transitions and sounds used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In keeping with the theme (D)</a:t>
                      </a:r>
                      <a:endParaRPr lang="en-GB" sz="16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smtClean="0">
                <a:latin typeface="Calibri" pitchFamily="34" charset="0"/>
                <a:ea typeface="Calibri" pitchFamily="34" charset="0"/>
                <a:cs typeface="Calibri" pitchFamily="34" charset="0"/>
              </a:rPr>
              <a:t>LO4: Be able to prepare a Continuity and Weather Forecast Sequence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653139476"/>
              </p:ext>
            </p:extLst>
          </p:nvPr>
        </p:nvGraphicFramePr>
        <p:xfrm>
          <a:off x="395536" y="2276873"/>
          <a:ext cx="6120680" cy="4206240"/>
        </p:xfrm>
        <a:graphic>
          <a:graphicData uri="http://schemas.openxmlformats.org/drawingml/2006/table">
            <a:tbl>
              <a:tblPr firstRow="1" bandRow="1">
                <a:tableStyleId>{2D5ABB26-0587-4C30-8999-92F81FD0307C}</a:tableStyleId>
              </a:tblPr>
              <a:tblGrid>
                <a:gridCol w="295059"/>
                <a:gridCol w="5825621"/>
              </a:tblGrid>
              <a:tr h="212375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4 (P, M, D)</a:t>
                      </a:r>
                    </a:p>
                    <a:p>
                      <a:r>
                        <a:rPr kumimoji="0" lang="en-GB" sz="1500" kern="1200" dirty="0" smtClean="0">
                          <a:solidFill>
                            <a:schemeClr val="tx1"/>
                          </a:solidFill>
                          <a:effectLst/>
                          <a:latin typeface="Calibri" pitchFamily="34" charset="0"/>
                          <a:ea typeface="+mn-ea"/>
                          <a:cs typeface="Calibri" pitchFamily="34" charset="0"/>
                        </a:rPr>
                        <a:t>You will now need to produce a storyboard</a:t>
                      </a:r>
                      <a:r>
                        <a:rPr kumimoji="0" lang="en-GB" sz="1500" kern="1200" baseline="0" dirty="0" smtClean="0">
                          <a:solidFill>
                            <a:schemeClr val="tx1"/>
                          </a:solidFill>
                          <a:effectLst/>
                          <a:latin typeface="Calibri" pitchFamily="34" charset="0"/>
                          <a:ea typeface="+mn-ea"/>
                          <a:cs typeface="Calibri" pitchFamily="34" charset="0"/>
                        </a:rPr>
                        <a:t> for the Weather Forecast which should contain at least one background map of the area, incorporate your images from the previous task and have a separate voiceover. The  images will need to be timed on the screen and last not less than 30 seconds.</a:t>
                      </a:r>
                    </a:p>
                    <a:p>
                      <a:r>
                        <a:rPr kumimoji="0" lang="en-GB" sz="1500" kern="1200" baseline="0" dirty="0" smtClean="0">
                          <a:solidFill>
                            <a:schemeClr val="tx1"/>
                          </a:solidFill>
                          <a:effectLst/>
                          <a:latin typeface="Calibri" pitchFamily="34" charset="0"/>
                          <a:ea typeface="+mn-ea"/>
                          <a:cs typeface="Calibri" pitchFamily="34" charset="0"/>
                        </a:rPr>
                        <a:t>The storyboard should be used as an aid to making the animated sequence and should allow you to see the weather over a period of one day, three days or one week. Use the storyboards attached </a:t>
                      </a:r>
                      <a:r>
                        <a:rPr kumimoji="0" lang="en-GB" sz="1500" kern="1200" baseline="0" dirty="0" smtClean="0">
                          <a:solidFill>
                            <a:schemeClr val="tx1"/>
                          </a:solidFill>
                          <a:effectLst/>
                          <a:latin typeface="Calibri" pitchFamily="34" charset="0"/>
                          <a:ea typeface="+mn-ea"/>
                          <a:cs typeface="Calibri" pitchFamily="34" charset="0"/>
                          <a:hlinkClick r:id="rId5" action="ppaction://hlinkfile"/>
                        </a:rPr>
                        <a:t>here </a:t>
                      </a:r>
                      <a:r>
                        <a:rPr kumimoji="0" lang="en-GB" sz="1500" kern="1200" baseline="0" dirty="0" smtClean="0">
                          <a:solidFill>
                            <a:schemeClr val="tx1"/>
                          </a:solidFill>
                          <a:effectLst/>
                          <a:latin typeface="Calibri" pitchFamily="34" charset="0"/>
                          <a:ea typeface="+mn-ea"/>
                          <a:cs typeface="Calibri" pitchFamily="34" charset="0"/>
                        </a:rPr>
                        <a:t>(P) and </a:t>
                      </a:r>
                      <a:r>
                        <a:rPr kumimoji="0" lang="en-GB" sz="1500" kern="1200" baseline="0" dirty="0" smtClean="0">
                          <a:solidFill>
                            <a:schemeClr val="tx1"/>
                          </a:solidFill>
                          <a:effectLst/>
                          <a:latin typeface="Calibri" pitchFamily="34" charset="0"/>
                          <a:ea typeface="+mn-ea"/>
                          <a:cs typeface="Calibri" pitchFamily="34" charset="0"/>
                          <a:hlinkClick r:id="rId6" action="ppaction://hlinkfile"/>
                        </a:rPr>
                        <a:t>here </a:t>
                      </a:r>
                      <a:r>
                        <a:rPr kumimoji="0" lang="en-GB" sz="1500" b="1" kern="1200" baseline="0" dirty="0" smtClean="0">
                          <a:solidFill>
                            <a:srgbClr val="FF0000"/>
                          </a:solidFill>
                          <a:effectLst/>
                          <a:latin typeface="Calibri" pitchFamily="34" charset="0"/>
                          <a:ea typeface="+mn-ea"/>
                          <a:cs typeface="Calibri" pitchFamily="34" charset="0"/>
                        </a:rPr>
                        <a:t>(M/D). </a:t>
                      </a:r>
                      <a:r>
                        <a:rPr kumimoji="0" lang="en-GB" sz="1500" kern="1200" baseline="0" dirty="0" smtClean="0">
                          <a:solidFill>
                            <a:schemeClr val="tx1"/>
                          </a:solidFill>
                          <a:effectLst/>
                          <a:latin typeface="Calibri" pitchFamily="34" charset="0"/>
                          <a:ea typeface="+mn-ea"/>
                          <a:cs typeface="Calibri" pitchFamily="34" charset="0"/>
                        </a:rPr>
                        <a:t>Agree this with your test buddy and take notes on what has been discussed.</a:t>
                      </a:r>
                      <a:endParaRPr kumimoji="0" lang="en-GB" sz="1500" kern="1200" dirty="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408415">
                <a:tc>
                  <a:txBody>
                    <a:bodyPr/>
                    <a:lstStyle/>
                    <a:p>
                      <a:pPr marL="0" indent="0" algn="ctr" rtl="0" eaLnBrk="1" latinLnBrk="0" hangingPunct="1"/>
                      <a:r>
                        <a:rPr kumimoji="0" lang="en-GB" sz="1600" b="1" kern="1200" dirty="0" smtClean="0">
                          <a:solidFill>
                            <a:schemeClr val="bg1"/>
                          </a:solidFill>
                          <a:latin typeface="Calibri" pitchFamily="34" charset="0"/>
                          <a:ea typeface="+mn-ea"/>
                          <a:cs typeface="+mn-cs"/>
                        </a:rPr>
                        <a:t>4</a:t>
                      </a:r>
                    </a:p>
                  </a:txBody>
                  <a:tcPr anchor="ctr">
                    <a:solidFill>
                      <a:schemeClr val="tx1"/>
                    </a:solidFill>
                  </a:tcPr>
                </a:tc>
                <a:tc>
                  <a:txBody>
                    <a:bodyPr/>
                    <a:lstStyle/>
                    <a:p>
                      <a:r>
                        <a:rPr lang="en-GB" sz="1500" b="1" dirty="0" smtClean="0">
                          <a:latin typeface="Calibri" pitchFamily="34" charset="0"/>
                          <a:cs typeface="Calibri" pitchFamily="34" charset="0"/>
                        </a:rPr>
                        <a:t>Task 4 (P/M/D) - Create</a:t>
                      </a:r>
                      <a:r>
                        <a:rPr lang="en-GB" sz="1500" baseline="0" dirty="0" smtClean="0">
                          <a:latin typeface="Calibri" pitchFamily="34" charset="0"/>
                          <a:cs typeface="Calibri" pitchFamily="34" charset="0"/>
                        </a:rPr>
                        <a:t> and </a:t>
                      </a:r>
                      <a:r>
                        <a:rPr lang="en-GB" sz="1500" b="1" baseline="0" dirty="0" smtClean="0">
                          <a:latin typeface="Calibri" pitchFamily="34" charset="0"/>
                          <a:cs typeface="Calibri" pitchFamily="34" charset="0"/>
                        </a:rPr>
                        <a:t>annotate</a:t>
                      </a:r>
                      <a:r>
                        <a:rPr lang="en-GB" sz="1500" baseline="0" dirty="0" smtClean="0">
                          <a:latin typeface="Calibri" pitchFamily="34" charset="0"/>
                          <a:cs typeface="Calibri" pitchFamily="34" charset="0"/>
                        </a:rPr>
                        <a:t> a </a:t>
                      </a:r>
                      <a:r>
                        <a:rPr lang="en-GB" sz="1500" b="1" baseline="0" dirty="0" smtClean="0">
                          <a:latin typeface="Calibri" pitchFamily="34" charset="0"/>
                          <a:cs typeface="Calibri" pitchFamily="34" charset="0"/>
                        </a:rPr>
                        <a:t>storyboard</a:t>
                      </a:r>
                      <a:r>
                        <a:rPr lang="en-GB" sz="1500" baseline="0" dirty="0" smtClean="0">
                          <a:latin typeface="Calibri" pitchFamily="34" charset="0"/>
                          <a:cs typeface="Calibri" pitchFamily="34" charset="0"/>
                        </a:rPr>
                        <a:t> for the Weather Report sequence showing how you would like the sequence to work.</a:t>
                      </a:r>
                      <a:endParaRPr lang="en-GB" sz="1500" dirty="0">
                        <a:latin typeface="Calibri" pitchFamily="34" charset="0"/>
                        <a:cs typeface="Calibri" pitchFamily="34" charset="0"/>
                      </a:endParaRPr>
                    </a:p>
                  </a:txBody>
                  <a:tcPr marL="68580" marR="68580" marT="0" marB="0" anchor="ctr"/>
                </a:tc>
              </a:tr>
              <a:tr h="612622">
                <a:tc>
                  <a:txBody>
                    <a:bodyPr/>
                    <a:lstStyle/>
                    <a:p>
                      <a:pPr marL="0" indent="0" algn="ctr" rtl="0" eaLnBrk="1" latinLnBrk="0" hangingPunct="1"/>
                      <a:r>
                        <a:rPr kumimoji="0" lang="en-GB" sz="1600" b="1" kern="1200" dirty="0" smtClean="0">
                          <a:solidFill>
                            <a:schemeClr val="bg1"/>
                          </a:solidFill>
                          <a:latin typeface="Calibri" pitchFamily="34" charset="0"/>
                          <a:ea typeface="+mn-ea"/>
                          <a:cs typeface="+mn-cs"/>
                        </a:rPr>
                        <a:t>4</a:t>
                      </a:r>
                    </a:p>
                  </a:txBody>
                  <a:tcPr anchor="ctr">
                    <a:solidFill>
                      <a:schemeClr val="accent2"/>
                    </a:solidFill>
                  </a:tcPr>
                </a:tc>
                <a:tc>
                  <a:txBody>
                    <a:bodyPr/>
                    <a:lstStyle/>
                    <a:p>
                      <a:r>
                        <a:rPr lang="en-GB" sz="1500" b="1" dirty="0" smtClean="0">
                          <a:solidFill>
                            <a:srgbClr val="FF0000"/>
                          </a:solidFill>
                          <a:latin typeface="Calibri" pitchFamily="34" charset="0"/>
                          <a:cs typeface="Calibri" pitchFamily="34" charset="0"/>
                        </a:rPr>
                        <a:t>Merit</a:t>
                      </a:r>
                    </a:p>
                    <a:p>
                      <a:r>
                        <a:rPr lang="en-GB" sz="1500" b="1" dirty="0" smtClean="0">
                          <a:solidFill>
                            <a:srgbClr val="FF0000"/>
                          </a:solidFill>
                          <a:latin typeface="Calibri" pitchFamily="34" charset="0"/>
                          <a:cs typeface="Calibri" pitchFamily="34" charset="0"/>
                        </a:rPr>
                        <a:t>Create</a:t>
                      </a:r>
                      <a:r>
                        <a:rPr lang="en-GB" sz="1500" dirty="0" smtClean="0">
                          <a:solidFill>
                            <a:srgbClr val="FF0000"/>
                          </a:solidFill>
                          <a:latin typeface="Calibri" pitchFamily="34" charset="0"/>
                          <a:cs typeface="Calibri" pitchFamily="34" charset="0"/>
                        </a:rPr>
                        <a:t> and </a:t>
                      </a:r>
                      <a:r>
                        <a:rPr lang="en-GB" sz="1500" b="1" dirty="0" smtClean="0">
                          <a:solidFill>
                            <a:srgbClr val="FF0000"/>
                          </a:solidFill>
                          <a:latin typeface="Calibri" pitchFamily="34" charset="0"/>
                          <a:cs typeface="Calibri" pitchFamily="34" charset="0"/>
                        </a:rPr>
                        <a:t>annotate</a:t>
                      </a:r>
                      <a:r>
                        <a:rPr lang="en-GB" sz="1500" dirty="0" smtClean="0">
                          <a:solidFill>
                            <a:srgbClr val="FF0000"/>
                          </a:solidFill>
                          <a:latin typeface="Calibri" pitchFamily="34" charset="0"/>
                          <a:cs typeface="Calibri" pitchFamily="34" charset="0"/>
                        </a:rPr>
                        <a:t> a </a:t>
                      </a:r>
                      <a:r>
                        <a:rPr lang="en-GB" sz="1500" b="1" dirty="0" smtClean="0">
                          <a:solidFill>
                            <a:srgbClr val="FF0000"/>
                          </a:solidFill>
                          <a:latin typeface="Calibri" pitchFamily="34" charset="0"/>
                          <a:cs typeface="Calibri" pitchFamily="34" charset="0"/>
                        </a:rPr>
                        <a:t>storyboard</a:t>
                      </a:r>
                      <a:r>
                        <a:rPr lang="en-GB" sz="1500" dirty="0" smtClean="0">
                          <a:solidFill>
                            <a:srgbClr val="FF0000"/>
                          </a:solidFill>
                          <a:latin typeface="Calibri" pitchFamily="34" charset="0"/>
                          <a:cs typeface="Calibri" pitchFamily="34" charset="0"/>
                        </a:rPr>
                        <a:t> for the Weather Report sequence </a:t>
                      </a:r>
                      <a:br>
                        <a:rPr lang="en-GB" sz="1500" dirty="0" smtClean="0">
                          <a:solidFill>
                            <a:srgbClr val="FF0000"/>
                          </a:solidFill>
                          <a:latin typeface="Calibri" pitchFamily="34" charset="0"/>
                          <a:cs typeface="Calibri" pitchFamily="34" charset="0"/>
                        </a:rPr>
                      </a:br>
                      <a:r>
                        <a:rPr lang="en-GB" sz="1500" dirty="0" smtClean="0">
                          <a:solidFill>
                            <a:srgbClr val="FF0000"/>
                          </a:solidFill>
                          <a:latin typeface="Calibri" pitchFamily="34" charset="0"/>
                          <a:cs typeface="Calibri" pitchFamily="34" charset="0"/>
                        </a:rPr>
                        <a:t>using multiple times showing how you would like the sequence to work.</a:t>
                      </a:r>
                    </a:p>
                  </a:txBody>
                  <a:tcPr marL="68580" marR="68580" marT="0" marB="0" anchor="ctr"/>
                </a:tc>
              </a:tr>
              <a:tr h="743636">
                <a:tc>
                  <a:txBody>
                    <a:bodyPr/>
                    <a:lstStyle/>
                    <a:p>
                      <a:pPr marL="0" indent="0" algn="ctr" rtl="0" eaLnBrk="1" latinLnBrk="0" hangingPunct="1"/>
                      <a:r>
                        <a:rPr kumimoji="0" lang="en-GB" sz="1600" b="1" kern="1200" dirty="0" smtClean="0">
                          <a:solidFill>
                            <a:schemeClr val="bg1"/>
                          </a:solidFill>
                          <a:latin typeface="Calibri" pitchFamily="34" charset="0"/>
                          <a:ea typeface="+mn-ea"/>
                          <a:cs typeface="+mn-cs"/>
                        </a:rPr>
                        <a:t>4</a:t>
                      </a:r>
                    </a:p>
                  </a:txBody>
                  <a:tcPr anchor="ctr">
                    <a:solidFill>
                      <a:schemeClr val="tx2">
                        <a:lumMod val="60000"/>
                        <a:lumOff val="40000"/>
                      </a:schemeClr>
                    </a:solidFill>
                  </a:tcPr>
                </a:tc>
                <a:tc>
                  <a:txBody>
                    <a:bodyPr/>
                    <a:lstStyle/>
                    <a:p>
                      <a:r>
                        <a:rPr lang="en-GB" sz="1500" b="1" baseline="0" dirty="0" smtClean="0">
                          <a:solidFill>
                            <a:schemeClr val="tx2">
                              <a:lumMod val="60000"/>
                              <a:lumOff val="40000"/>
                            </a:schemeClr>
                          </a:solidFill>
                          <a:latin typeface="Calibri" pitchFamily="34" charset="0"/>
                          <a:cs typeface="Calibri" pitchFamily="34" charset="0"/>
                        </a:rPr>
                        <a:t>Distinction</a:t>
                      </a:r>
                    </a:p>
                    <a:p>
                      <a:r>
                        <a:rPr lang="en-GB" sz="1500" b="1" baseline="0" dirty="0" smtClean="0">
                          <a:solidFill>
                            <a:schemeClr val="tx2">
                              <a:lumMod val="60000"/>
                              <a:lumOff val="40000"/>
                            </a:schemeClr>
                          </a:solidFill>
                          <a:latin typeface="Calibri" pitchFamily="34" charset="0"/>
                          <a:cs typeface="Calibri" pitchFamily="34" charset="0"/>
                        </a:rPr>
                        <a:t>Create</a:t>
                      </a:r>
                      <a:r>
                        <a:rPr lang="en-GB" sz="1500" baseline="0" dirty="0" smtClean="0">
                          <a:solidFill>
                            <a:schemeClr val="tx2">
                              <a:lumMod val="60000"/>
                              <a:lumOff val="40000"/>
                            </a:schemeClr>
                          </a:solidFill>
                          <a:latin typeface="Calibri" pitchFamily="34" charset="0"/>
                          <a:cs typeface="Calibri" pitchFamily="34" charset="0"/>
                        </a:rPr>
                        <a:t> and </a:t>
                      </a:r>
                      <a:r>
                        <a:rPr lang="en-GB" sz="1500" b="1" baseline="0" dirty="0" smtClean="0">
                          <a:solidFill>
                            <a:schemeClr val="tx2">
                              <a:lumMod val="60000"/>
                              <a:lumOff val="40000"/>
                            </a:schemeClr>
                          </a:solidFill>
                          <a:latin typeface="Calibri" pitchFamily="34" charset="0"/>
                          <a:cs typeface="Calibri" pitchFamily="34" charset="0"/>
                        </a:rPr>
                        <a:t>annotate</a:t>
                      </a:r>
                      <a:r>
                        <a:rPr lang="en-GB" sz="1500" baseline="0" dirty="0" smtClean="0">
                          <a:solidFill>
                            <a:schemeClr val="tx2">
                              <a:lumMod val="60000"/>
                              <a:lumOff val="40000"/>
                            </a:schemeClr>
                          </a:solidFill>
                          <a:latin typeface="Calibri" pitchFamily="34" charset="0"/>
                          <a:cs typeface="Calibri" pitchFamily="34" charset="0"/>
                        </a:rPr>
                        <a:t> a </a:t>
                      </a:r>
                      <a:r>
                        <a:rPr lang="en-GB" sz="1500" b="1" baseline="0" dirty="0" smtClean="0">
                          <a:solidFill>
                            <a:schemeClr val="tx2">
                              <a:lumMod val="60000"/>
                              <a:lumOff val="40000"/>
                            </a:schemeClr>
                          </a:solidFill>
                          <a:latin typeface="Calibri" pitchFamily="34" charset="0"/>
                          <a:cs typeface="Calibri" pitchFamily="34" charset="0"/>
                        </a:rPr>
                        <a:t>storyboard</a:t>
                      </a:r>
                      <a:r>
                        <a:rPr lang="en-GB" sz="1500" baseline="0" dirty="0" smtClean="0">
                          <a:solidFill>
                            <a:schemeClr val="tx2">
                              <a:lumMod val="60000"/>
                              <a:lumOff val="40000"/>
                            </a:schemeClr>
                          </a:solidFill>
                          <a:latin typeface="Calibri" pitchFamily="34" charset="0"/>
                          <a:cs typeface="Calibri" pitchFamily="34" charset="0"/>
                        </a:rPr>
                        <a:t> for the Weather Report sequence </a:t>
                      </a:r>
                      <a:br>
                        <a:rPr lang="en-GB" sz="1500" baseline="0" dirty="0" smtClean="0">
                          <a:solidFill>
                            <a:schemeClr val="tx2">
                              <a:lumMod val="60000"/>
                              <a:lumOff val="40000"/>
                            </a:schemeClr>
                          </a:solidFill>
                          <a:latin typeface="Calibri" pitchFamily="34" charset="0"/>
                          <a:cs typeface="Calibri" pitchFamily="34" charset="0"/>
                        </a:rPr>
                      </a:br>
                      <a:r>
                        <a:rPr kumimoji="0" lang="en-GB" sz="1500" kern="1200" baseline="0" dirty="0" smtClean="0">
                          <a:solidFill>
                            <a:schemeClr val="tx2">
                              <a:lumMod val="60000"/>
                              <a:lumOff val="40000"/>
                            </a:schemeClr>
                          </a:solidFill>
                          <a:latin typeface="Calibri" pitchFamily="34" charset="0"/>
                          <a:ea typeface="+mn-ea"/>
                          <a:cs typeface="Calibri" pitchFamily="34" charset="0"/>
                        </a:rPr>
                        <a:t>using multiple graphics and times showing </a:t>
                      </a:r>
                      <a:r>
                        <a:rPr lang="en-GB" sz="1500" baseline="0" dirty="0" smtClean="0">
                          <a:solidFill>
                            <a:schemeClr val="tx2">
                              <a:lumMod val="60000"/>
                              <a:lumOff val="40000"/>
                            </a:schemeClr>
                          </a:solidFill>
                          <a:latin typeface="Calibri" pitchFamily="34" charset="0"/>
                          <a:cs typeface="Calibri" pitchFamily="34" charset="0"/>
                        </a:rPr>
                        <a:t>how you would like the sequence to work.</a:t>
                      </a:r>
                    </a:p>
                  </a:txBody>
                  <a:tcPr marL="68580" marR="68580" marT="0" marB="0" anchor="ctr"/>
                </a:tc>
              </a:tr>
            </a:tbl>
          </a:graphicData>
        </a:graphic>
      </p:graphicFrame>
      <p:pic>
        <p:nvPicPr>
          <p:cNvPr id="11" name="Picture 10" descr="Product"/>
          <p:cNvPicPr/>
          <p:nvPr/>
        </p:nvPicPr>
        <p:blipFill>
          <a:blip r:embed="rId7">
            <a:extLst>
              <a:ext uri="{28A0092B-C50C-407E-A947-70E740481C1C}">
                <a14:useLocalDpi xmlns:a14="http://schemas.microsoft.com/office/drawing/2010/main" val="0"/>
              </a:ext>
            </a:extLst>
          </a:blip>
          <a:srcRect/>
          <a:stretch>
            <a:fillRect/>
          </a:stretch>
        </p:blipFill>
        <p:spPr bwMode="auto">
          <a:xfrm>
            <a:off x="6228184" y="4437112"/>
            <a:ext cx="360040" cy="360040"/>
          </a:xfrm>
          <a:prstGeom prst="rect">
            <a:avLst/>
          </a:prstGeom>
          <a:noFill/>
          <a:ln>
            <a:noFill/>
          </a:ln>
        </p:spPr>
      </p:pic>
    </p:spTree>
    <p:extLst>
      <p:ext uri="{BB962C8B-B14F-4D97-AF65-F5344CB8AC3E}">
        <p14:creationId xmlns:p14="http://schemas.microsoft.com/office/powerpoint/2010/main" val="1252880950"/>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4 – Task 5 and 6</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1829038526"/>
              </p:ext>
            </p:extLst>
          </p:nvPr>
        </p:nvGraphicFramePr>
        <p:xfrm>
          <a:off x="6660232" y="2060848"/>
          <a:ext cx="2160240" cy="4386543"/>
        </p:xfrm>
        <a:graphic>
          <a:graphicData uri="http://schemas.openxmlformats.org/drawingml/2006/table">
            <a:tbl>
              <a:tblPr firstRow="1" firstCol="1" lastRow="1" lastCol="1" bandRow="1" bandCol="1">
                <a:tableStyleId>{2D5ABB26-0587-4C30-8999-92F81FD0307C}</a:tableStyleId>
              </a:tblPr>
              <a:tblGrid>
                <a:gridCol w="2160240"/>
              </a:tblGrid>
              <a:tr h="378423">
                <a:tc>
                  <a:txBody>
                    <a:bodyPr/>
                    <a:lstStyle/>
                    <a:p>
                      <a:pPr>
                        <a:spcAft>
                          <a:spcPts val="0"/>
                        </a:spcAft>
                      </a:pPr>
                      <a:endParaRPr lang="en-GB" sz="14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7800" indent="-177800" algn="l">
                        <a:spcAft>
                          <a:spcPts val="0"/>
                        </a:spcAft>
                        <a:buFontTx/>
                        <a:buBlip>
                          <a:blip r:embed="rId3"/>
                        </a:buBlip>
                      </a:pPr>
                      <a:endParaRPr lang="en-GB" sz="1400" dirty="0" smtClean="0">
                        <a:effectLst/>
                        <a:latin typeface="Calibri" pitchFamily="34" charset="0"/>
                        <a:ea typeface="Times New Roman"/>
                        <a:cs typeface="Calibri" pitchFamily="34" charset="0"/>
                      </a:endParaRPr>
                    </a:p>
                    <a:p>
                      <a:pPr marL="177800" lvl="0" indent="-177800">
                        <a:spcAft>
                          <a:spcPts val="600"/>
                        </a:spcAft>
                        <a:buFont typeface="Arial" pitchFamily="34" charset="0"/>
                        <a:buChar char="•"/>
                      </a:pPr>
                      <a:r>
                        <a:rPr kumimoji="0" lang="en-GB" sz="1800" kern="1200" dirty="0" smtClean="0">
                          <a:solidFill>
                            <a:schemeClr val="tx1"/>
                          </a:solidFill>
                          <a:effectLst/>
                          <a:latin typeface="Calibri" pitchFamily="34" charset="0"/>
                          <a:ea typeface="+mn-ea"/>
                          <a:cs typeface="Calibri" pitchFamily="34" charset="0"/>
                        </a:rPr>
                        <a:t>Describe different</a:t>
                      </a:r>
                      <a:r>
                        <a:rPr kumimoji="0" lang="en-GB" sz="1800" kern="1200" baseline="0" dirty="0" smtClean="0">
                          <a:solidFill>
                            <a:schemeClr val="tx1"/>
                          </a:solidFill>
                          <a:effectLst/>
                          <a:latin typeface="Calibri" pitchFamily="34" charset="0"/>
                          <a:ea typeface="+mn-ea"/>
                          <a:cs typeface="Calibri" pitchFamily="34" charset="0"/>
                        </a:rPr>
                        <a:t> weather conditions at different times of the day.</a:t>
                      </a:r>
                    </a:p>
                    <a:p>
                      <a:pPr marL="177800" lvl="0" indent="-17780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Use technical language.</a:t>
                      </a:r>
                    </a:p>
                    <a:p>
                      <a:pPr marL="177800" lvl="0" indent="-17780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Consider the different tones of voices used for the voice over.</a:t>
                      </a:r>
                    </a:p>
                    <a:p>
                      <a:pPr marL="177800" lvl="0" indent="-17780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Consider the start gap and finish gap in the voices.</a:t>
                      </a:r>
                      <a:endParaRPr lang="en-GB" sz="1800" baseline="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smtClean="0">
                <a:latin typeface="Calibri" pitchFamily="34" charset="0"/>
                <a:ea typeface="Calibri" pitchFamily="34" charset="0"/>
                <a:cs typeface="Calibri" pitchFamily="34" charset="0"/>
              </a:rPr>
              <a:t>LO4: Be able to prepare a Continuity and Weather Forecast Sequence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184820237"/>
              </p:ext>
            </p:extLst>
          </p:nvPr>
        </p:nvGraphicFramePr>
        <p:xfrm>
          <a:off x="395536" y="2348881"/>
          <a:ext cx="6120680" cy="4161797"/>
        </p:xfrm>
        <a:graphic>
          <a:graphicData uri="http://schemas.openxmlformats.org/drawingml/2006/table">
            <a:tbl>
              <a:tblPr firstRow="1" bandRow="1">
                <a:tableStyleId>{2D5ABB26-0587-4C30-8999-92F81FD0307C}</a:tableStyleId>
              </a:tblPr>
              <a:tblGrid>
                <a:gridCol w="295059"/>
                <a:gridCol w="5825621"/>
              </a:tblGrid>
              <a:tr h="139405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Calibri" pitchFamily="34" charset="0"/>
                          <a:cs typeface="Calibri" pitchFamily="34" charset="0"/>
                        </a:rPr>
                        <a:t>‘In the News’ </a:t>
                      </a:r>
                      <a:r>
                        <a:rPr kumimoji="0" lang="en-GB" sz="1800" kern="1200" dirty="0" smtClean="0">
                          <a:solidFill>
                            <a:schemeClr val="tx1"/>
                          </a:solidFill>
                          <a:latin typeface="Calibri" pitchFamily="34" charset="0"/>
                          <a:ea typeface="+mn-ea"/>
                          <a:cs typeface="Calibri" pitchFamily="34" charset="0"/>
                        </a:rPr>
                        <a:t> </a:t>
                      </a:r>
                      <a:r>
                        <a:rPr kumimoji="0" lang="en-GB" sz="1800" kern="1200" dirty="0" smtClean="0">
                          <a:solidFill>
                            <a:schemeClr val="tx1"/>
                          </a:solidFill>
                          <a:effectLst/>
                          <a:latin typeface="Calibri" pitchFamily="34" charset="0"/>
                          <a:ea typeface="+mn-ea"/>
                          <a:cs typeface="Calibri" pitchFamily="34" charset="0"/>
                        </a:rPr>
                        <a:t>would like you to create a voice over script for the Weather</a:t>
                      </a:r>
                      <a:r>
                        <a:rPr kumimoji="0" lang="en-GB" sz="1800" kern="1200" baseline="0" dirty="0" smtClean="0">
                          <a:solidFill>
                            <a:schemeClr val="tx1"/>
                          </a:solidFill>
                          <a:effectLst/>
                          <a:latin typeface="Calibri" pitchFamily="34" charset="0"/>
                          <a:ea typeface="+mn-ea"/>
                          <a:cs typeface="Calibri" pitchFamily="34" charset="0"/>
                        </a:rPr>
                        <a:t> Report</a:t>
                      </a:r>
                      <a:r>
                        <a:rPr kumimoji="0" lang="en-GB" sz="1800" kern="1200" dirty="0" smtClean="0">
                          <a:solidFill>
                            <a:schemeClr val="tx1"/>
                          </a:solidFill>
                          <a:effectLst/>
                          <a:latin typeface="Calibri" pitchFamily="34" charset="0"/>
                          <a:ea typeface="+mn-ea"/>
                          <a:cs typeface="Calibri" pitchFamily="34" charset="0"/>
                        </a:rPr>
                        <a:t> sequence</a:t>
                      </a:r>
                      <a:r>
                        <a:rPr kumimoji="0" lang="en-GB" sz="1800" kern="1200" baseline="0" dirty="0" smtClean="0">
                          <a:solidFill>
                            <a:schemeClr val="tx1"/>
                          </a:solidFill>
                          <a:effectLst/>
                          <a:latin typeface="Calibri" pitchFamily="34" charset="0"/>
                          <a:ea typeface="+mn-ea"/>
                          <a:cs typeface="Calibri" pitchFamily="34" charset="0"/>
                        </a:rPr>
                        <a:t> This needs to be at least 30 seconds long but does not need to be your own voice. You should create your written script and agree this with your test buddy. </a:t>
                      </a:r>
                      <a:r>
                        <a:rPr kumimoji="0" lang="en-GB" sz="1800" kern="1200" dirty="0" smtClean="0">
                          <a:solidFill>
                            <a:schemeClr val="tx1"/>
                          </a:solidFill>
                          <a:effectLst/>
                          <a:latin typeface="Calibri" pitchFamily="34" charset="0"/>
                          <a:ea typeface="+mn-ea"/>
                          <a:cs typeface="Calibri" pitchFamily="34" charset="0"/>
                        </a:rPr>
                        <a:t>This script needs to describe the weather over a period. </a:t>
                      </a:r>
                    </a:p>
                  </a:txBody>
                  <a:tcPr>
                    <a:noFill/>
                  </a:tcPr>
                </a:tc>
                <a:tc hMerge="1">
                  <a:txBody>
                    <a:bodyPr/>
                    <a:lstStyle/>
                    <a:p>
                      <a:endParaRPr lang="en-GB" dirty="0"/>
                    </a:p>
                  </a:txBody>
                  <a:tcPr/>
                </a:tc>
              </a:tr>
              <a:tr h="348514">
                <a:tc>
                  <a:txBody>
                    <a:bodyPr/>
                    <a:lstStyle/>
                    <a:p>
                      <a:pPr marL="0" indent="0" algn="ctr" rtl="0" eaLnBrk="1" latinLnBrk="0" hangingPunct="1"/>
                      <a:r>
                        <a:rPr kumimoji="0" lang="en-GB" sz="1800" b="1" kern="1200" dirty="0" smtClean="0">
                          <a:solidFill>
                            <a:schemeClr val="bg1"/>
                          </a:solidFill>
                          <a:latin typeface="Calibri" pitchFamily="34" charset="0"/>
                          <a:ea typeface="+mn-ea"/>
                          <a:cs typeface="Calibri" pitchFamily="34" charset="0"/>
                        </a:rPr>
                        <a:t>5</a:t>
                      </a:r>
                    </a:p>
                  </a:txBody>
                  <a:tcPr anchor="ctr">
                    <a:solidFill>
                      <a:schemeClr val="tx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5 (P) – </a:t>
                      </a:r>
                      <a:r>
                        <a:rPr kumimoji="0" lang="en-GB" sz="18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Produce </a:t>
                      </a:r>
                      <a:r>
                        <a:rPr kumimoji="0" lang="en-GB" sz="1800" kern="1200" dirty="0" smtClean="0">
                          <a:solidFill>
                            <a:schemeClr val="tx1"/>
                          </a:solidFill>
                          <a:effectLst/>
                          <a:latin typeface="Calibri" pitchFamily="34" charset="0"/>
                          <a:ea typeface="+mn-ea"/>
                          <a:cs typeface="Calibri" pitchFamily="34" charset="0"/>
                        </a:rPr>
                        <a:t>a </a:t>
                      </a:r>
                      <a:r>
                        <a:rPr kumimoji="0" lang="en-GB" sz="1800" b="1" kern="1200" dirty="0" smtClean="0">
                          <a:solidFill>
                            <a:schemeClr val="tx1"/>
                          </a:solidFill>
                          <a:effectLst/>
                          <a:latin typeface="Calibri" pitchFamily="34" charset="0"/>
                          <a:ea typeface="+mn-ea"/>
                          <a:cs typeface="Calibri" pitchFamily="34" charset="0"/>
                        </a:rPr>
                        <a:t>written script </a:t>
                      </a:r>
                      <a:r>
                        <a:rPr kumimoji="0" lang="en-GB" sz="1800" kern="1200" dirty="0" smtClean="0">
                          <a:solidFill>
                            <a:schemeClr val="tx1"/>
                          </a:solidFill>
                          <a:effectLst/>
                          <a:latin typeface="Calibri" pitchFamily="34" charset="0"/>
                          <a:ea typeface="+mn-ea"/>
                          <a:cs typeface="Calibri" pitchFamily="34" charset="0"/>
                        </a:rPr>
                        <a:t>for the Weather Forecast and agree this</a:t>
                      </a:r>
                      <a:r>
                        <a:rPr kumimoji="0" lang="en-GB" sz="1800" kern="1200" baseline="0" dirty="0" smtClean="0">
                          <a:solidFill>
                            <a:schemeClr val="tx1"/>
                          </a:solidFill>
                          <a:effectLst/>
                          <a:latin typeface="Calibri" pitchFamily="34" charset="0"/>
                          <a:ea typeface="+mn-ea"/>
                          <a:cs typeface="Calibri" pitchFamily="34" charset="0"/>
                        </a:rPr>
                        <a:t> with your Test Buddy</a:t>
                      </a:r>
                      <a:r>
                        <a:rPr kumimoji="0" lang="en-GB" sz="1800" kern="1200" dirty="0" smtClean="0">
                          <a:solidFill>
                            <a:schemeClr val="tx1"/>
                          </a:solidFill>
                          <a:effectLst/>
                          <a:latin typeface="Calibri" pitchFamily="34" charset="0"/>
                          <a:ea typeface="+mn-ea"/>
                          <a:cs typeface="Calibri" pitchFamily="34" charset="0"/>
                        </a:rPr>
                        <a:t>.</a:t>
                      </a:r>
                    </a:p>
                  </a:txBody>
                  <a:tcPr/>
                </a:tc>
              </a:tr>
              <a:tr h="261385">
                <a:tc rowSpan="2">
                  <a:txBody>
                    <a:bodyPr/>
                    <a:lstStyle/>
                    <a:p>
                      <a:pPr marL="0" indent="0" algn="ctr" rtl="0" eaLnBrk="1" latinLnBrk="0" hangingPunct="1"/>
                      <a:r>
                        <a:rPr kumimoji="0" lang="en-GB" sz="1800" b="1" kern="1200" dirty="0" smtClean="0">
                          <a:solidFill>
                            <a:schemeClr val="bg1"/>
                          </a:solidFill>
                          <a:latin typeface="Calibri" pitchFamily="34" charset="0"/>
                          <a:ea typeface="+mn-ea"/>
                          <a:cs typeface="Calibri" pitchFamily="34" charset="0"/>
                        </a:rPr>
                        <a:t>6</a:t>
                      </a:r>
                    </a:p>
                  </a:txBody>
                  <a:tcPr anchor="ctr">
                    <a:solidFill>
                      <a:schemeClr val="tx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r h="609899">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6 (P) – </a:t>
                      </a:r>
                      <a:r>
                        <a:rPr kumimoji="0" lang="en-GB" sz="18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Evidence </a:t>
                      </a: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recording</a:t>
                      </a:r>
                      <a:r>
                        <a:rPr kumimoji="0" lang="en-GB" sz="18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and </a:t>
                      </a: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saving</a:t>
                      </a:r>
                      <a:r>
                        <a:rPr kumimoji="0" lang="en-GB" sz="18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your</a:t>
                      </a:r>
                      <a:r>
                        <a:rPr kumimoji="0" lang="en-GB" sz="1800" kern="1200" dirty="0" smtClean="0">
                          <a:solidFill>
                            <a:schemeClr val="tx1"/>
                          </a:solidFill>
                          <a:effectLst/>
                          <a:latin typeface="Calibri" pitchFamily="34" charset="0"/>
                          <a:ea typeface="+mn-ea"/>
                          <a:cs typeface="Calibri" pitchFamily="34" charset="0"/>
                        </a:rPr>
                        <a:t> voice over for the Weather Forecast</a:t>
                      </a:r>
                      <a:r>
                        <a:rPr kumimoji="0" lang="en-GB" sz="1800" kern="1200" baseline="0" dirty="0" smtClean="0">
                          <a:solidFill>
                            <a:schemeClr val="tx1"/>
                          </a:solidFill>
                          <a:effectLst/>
                          <a:latin typeface="Calibri" pitchFamily="34" charset="0"/>
                          <a:ea typeface="+mn-ea"/>
                          <a:cs typeface="Calibri" pitchFamily="34" charset="0"/>
                        </a:rPr>
                        <a:t> into a compatible file format</a:t>
                      </a:r>
                      <a:r>
                        <a:rPr kumimoji="0" lang="en-GB" sz="1800" kern="1200" dirty="0" smtClean="0">
                          <a:solidFill>
                            <a:schemeClr val="tx1"/>
                          </a:solidFill>
                          <a:effectLst/>
                          <a:latin typeface="Calibri" pitchFamily="34" charset="0"/>
                          <a:ea typeface="+mn-ea"/>
                          <a:cs typeface="Calibri" pitchFamily="34" charset="0"/>
                        </a:rPr>
                        <a:t>.</a:t>
                      </a:r>
                    </a:p>
                  </a:txBody>
                  <a:tcPr/>
                </a:tc>
              </a:tr>
              <a:tr h="1418597">
                <a:tc>
                  <a:txBody>
                    <a:bodyPr/>
                    <a:lstStyle/>
                    <a:p>
                      <a:pPr marL="0" indent="0" algn="ctr" rtl="0" eaLnBrk="1" latinLnBrk="0" hangingPunct="1"/>
                      <a:endParaRPr kumimoji="0" lang="en-GB" sz="1800" b="1" kern="1200" dirty="0" smtClean="0">
                        <a:solidFill>
                          <a:schemeClr val="bg1"/>
                        </a:solidFill>
                        <a:latin typeface="Calibri" pitchFamily="34" charset="0"/>
                        <a:ea typeface="+mn-ea"/>
                        <a:cs typeface="Calibri" pitchFamily="34" charset="0"/>
                      </a:endParaRPr>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800" kern="1200" dirty="0" smtClean="0">
                          <a:solidFill>
                            <a:schemeClr val="tx1"/>
                          </a:solidFill>
                          <a:effectLst/>
                          <a:latin typeface="Calibri" pitchFamily="34" charset="0"/>
                          <a:ea typeface="+mn-ea"/>
                          <a:cs typeface="Calibri" pitchFamily="34" charset="0"/>
                        </a:rPr>
                        <a:t>There will be only one voice for this section and needs to be recorded and saved.</a:t>
                      </a:r>
                      <a:r>
                        <a:rPr kumimoji="0" lang="en-GB" sz="1800" kern="1200" baseline="0" dirty="0" smtClean="0">
                          <a:solidFill>
                            <a:schemeClr val="tx1"/>
                          </a:solidFill>
                          <a:effectLst/>
                          <a:latin typeface="Calibri" pitchFamily="34" charset="0"/>
                          <a:ea typeface="+mn-ea"/>
                          <a:cs typeface="Calibri" pitchFamily="34" charset="0"/>
                        </a:rPr>
                        <a:t> File formats must be  either .wav, .mp3, .midi, .wma, .</a:t>
                      </a:r>
                      <a:r>
                        <a:rPr kumimoji="0" lang="en-GB" sz="1800" kern="1200" baseline="0" dirty="0" err="1" smtClean="0">
                          <a:solidFill>
                            <a:schemeClr val="tx1"/>
                          </a:solidFill>
                          <a:effectLst/>
                          <a:latin typeface="Calibri" pitchFamily="34" charset="0"/>
                          <a:ea typeface="+mn-ea"/>
                          <a:cs typeface="Calibri" pitchFamily="34" charset="0"/>
                        </a:rPr>
                        <a:t>ogg</a:t>
                      </a:r>
                      <a:r>
                        <a:rPr kumimoji="0" lang="en-GB" sz="1800" kern="1200" baseline="0" dirty="0" smtClean="0">
                          <a:solidFill>
                            <a:schemeClr val="tx1"/>
                          </a:solidFill>
                          <a:effectLst/>
                          <a:latin typeface="Calibri" pitchFamily="34" charset="0"/>
                          <a:ea typeface="+mn-ea"/>
                          <a:cs typeface="Calibri" pitchFamily="34" charset="0"/>
                        </a:rPr>
                        <a:t>, .</a:t>
                      </a:r>
                      <a:r>
                        <a:rPr kumimoji="0" lang="en-GB" sz="1800" kern="1200" baseline="0" dirty="0" err="1" smtClean="0">
                          <a:solidFill>
                            <a:schemeClr val="tx1"/>
                          </a:solidFill>
                          <a:effectLst/>
                          <a:latin typeface="Calibri" pitchFamily="34" charset="0"/>
                          <a:ea typeface="+mn-ea"/>
                          <a:cs typeface="Calibri" pitchFamily="34" charset="0"/>
                        </a:rPr>
                        <a:t>ogm</a:t>
                      </a:r>
                      <a:r>
                        <a:rPr kumimoji="0" lang="en-GB" sz="1800" kern="1200" baseline="0" dirty="0" smtClean="0">
                          <a:solidFill>
                            <a:schemeClr val="tx1"/>
                          </a:solidFill>
                          <a:effectLst/>
                          <a:latin typeface="Calibri" pitchFamily="34" charset="0"/>
                          <a:ea typeface="+mn-ea"/>
                          <a:cs typeface="Calibri" pitchFamily="34" charset="0"/>
                        </a:rPr>
                        <a:t> file type. Altogether this sequence should be between 2 minutes and 3.30.</a:t>
                      </a:r>
                      <a:endParaRPr lang="en-GB" sz="1800" kern="1200" baseline="0" dirty="0" smtClean="0">
                        <a:solidFill>
                          <a:schemeClr val="tx1"/>
                        </a:solidFill>
                        <a:latin typeface="Calibri" pitchFamily="34" charset="0"/>
                        <a:ea typeface="+mn-ea"/>
                        <a:cs typeface="Calibri" pitchFamily="34" charset="0"/>
                      </a:endParaRPr>
                    </a:p>
                  </a:txBody>
                  <a:tcPr/>
                </a:tc>
              </a:tr>
            </a:tbl>
          </a:graphicData>
        </a:graphic>
      </p:graphicFrame>
      <p:pic>
        <p:nvPicPr>
          <p:cNvPr id="11" name="Picture 10" descr="Product"/>
          <p:cNvPicPr/>
          <p:nvPr/>
        </p:nvPicPr>
        <p:blipFill>
          <a:blip r:embed="rId5">
            <a:extLst>
              <a:ext uri="{28A0092B-C50C-407E-A947-70E740481C1C}">
                <a14:useLocalDpi xmlns:a14="http://schemas.microsoft.com/office/drawing/2010/main" val="0"/>
              </a:ext>
            </a:extLst>
          </a:blip>
          <a:srcRect/>
          <a:stretch>
            <a:fillRect/>
          </a:stretch>
        </p:blipFill>
        <p:spPr bwMode="auto">
          <a:xfrm>
            <a:off x="6228184" y="3861048"/>
            <a:ext cx="360040" cy="360040"/>
          </a:xfrm>
          <a:prstGeom prst="rect">
            <a:avLst/>
          </a:prstGeom>
          <a:noFill/>
          <a:ln>
            <a:noFill/>
          </a:ln>
        </p:spPr>
      </p:pic>
      <p:pic>
        <p:nvPicPr>
          <p:cNvPr id="10" name="Picture 9" descr="Evidence"/>
          <p:cNvPicPr/>
          <p:nvPr/>
        </p:nvPicPr>
        <p:blipFill>
          <a:blip r:embed="rId6">
            <a:extLst>
              <a:ext uri="{28A0092B-C50C-407E-A947-70E740481C1C}">
                <a14:useLocalDpi xmlns:a14="http://schemas.microsoft.com/office/drawing/2010/main" val="0"/>
              </a:ext>
            </a:extLst>
          </a:blip>
          <a:srcRect/>
          <a:stretch>
            <a:fillRect/>
          </a:stretch>
        </p:blipFill>
        <p:spPr bwMode="auto">
          <a:xfrm>
            <a:off x="6272758" y="4725144"/>
            <a:ext cx="315466" cy="360040"/>
          </a:xfrm>
          <a:prstGeom prst="rect">
            <a:avLst/>
          </a:prstGeom>
          <a:noFill/>
          <a:ln>
            <a:noFill/>
          </a:ln>
        </p:spPr>
      </p:pic>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4 – Task 7 and 8</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414811838"/>
              </p:ext>
            </p:extLst>
          </p:nvPr>
        </p:nvGraphicFramePr>
        <p:xfrm>
          <a:off x="6660232" y="2036535"/>
          <a:ext cx="2160240" cy="4488809"/>
        </p:xfrm>
        <a:graphic>
          <a:graphicData uri="http://schemas.openxmlformats.org/drawingml/2006/table">
            <a:tbl>
              <a:tblPr firstRow="1" firstCol="1" lastRow="1" lastCol="1" bandRow="1" bandCol="1">
                <a:tableStyleId>{2D5ABB26-0587-4C30-8999-92F81FD0307C}</a:tableStyleId>
              </a:tblPr>
              <a:tblGrid>
                <a:gridCol w="2160240"/>
              </a:tblGrid>
              <a:tr h="415506">
                <a:tc>
                  <a:txBody>
                    <a:bodyPr/>
                    <a:lstStyle/>
                    <a:p>
                      <a:pPr>
                        <a:spcAft>
                          <a:spcPts val="0"/>
                        </a:spcAft>
                      </a:pPr>
                      <a:endParaRPr lang="en-GB" sz="12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073303">
                <a:tc>
                  <a:txBody>
                    <a:bodyPr/>
                    <a:lstStyle/>
                    <a:p>
                      <a:pPr marL="285750" lvl="0" indent="-285750">
                        <a:spcAft>
                          <a:spcPts val="600"/>
                        </a:spcAft>
                        <a:buFont typeface="Arial" pitchFamily="34" charset="0"/>
                        <a:buChar char="•"/>
                      </a:pPr>
                      <a:r>
                        <a:rPr kumimoji="0" lang="en-GB" sz="1600" kern="1200" dirty="0" smtClean="0">
                          <a:solidFill>
                            <a:schemeClr val="tx1"/>
                          </a:solidFill>
                          <a:effectLst/>
                          <a:latin typeface="Calibri" pitchFamily="34" charset="0"/>
                          <a:ea typeface="+mn-ea"/>
                          <a:cs typeface="Calibri" pitchFamily="34" charset="0"/>
                        </a:rPr>
                        <a:t>Consider how</a:t>
                      </a:r>
                      <a:r>
                        <a:rPr kumimoji="0" lang="en-GB" sz="1600" kern="1200" baseline="0" dirty="0" smtClean="0">
                          <a:solidFill>
                            <a:schemeClr val="tx1"/>
                          </a:solidFill>
                          <a:effectLst/>
                          <a:latin typeface="Calibri" pitchFamily="34" charset="0"/>
                          <a:ea typeface="+mn-ea"/>
                          <a:cs typeface="Calibri" pitchFamily="34" charset="0"/>
                        </a:rPr>
                        <a:t> a news programme leads into the stories.</a:t>
                      </a:r>
                    </a:p>
                    <a:p>
                      <a:pPr marL="285750" lvl="0" indent="-285750">
                        <a:spcAft>
                          <a:spcPts val="600"/>
                        </a:spcAft>
                        <a:buFont typeface="Arial" pitchFamily="34" charset="0"/>
                        <a:buChar char="•"/>
                      </a:pPr>
                      <a:r>
                        <a:rPr kumimoji="0" lang="en-GB" sz="1600" kern="1200" baseline="0" dirty="0" smtClean="0">
                          <a:solidFill>
                            <a:schemeClr val="tx1"/>
                          </a:solidFill>
                          <a:effectLst/>
                          <a:latin typeface="Calibri" pitchFamily="34" charset="0"/>
                          <a:ea typeface="+mn-ea"/>
                          <a:cs typeface="Calibri" pitchFamily="34" charset="0"/>
                        </a:rPr>
                        <a:t>Consider how to make your presenter be set on a stage.</a:t>
                      </a:r>
                    </a:p>
                    <a:p>
                      <a:pPr marL="285750" lvl="0" indent="-285750">
                        <a:spcAft>
                          <a:spcPts val="600"/>
                        </a:spcAft>
                        <a:buFont typeface="Arial" pitchFamily="34" charset="0"/>
                        <a:buChar char="•"/>
                      </a:pPr>
                      <a:r>
                        <a:rPr kumimoji="0" lang="en-GB" sz="1600" kern="1200" baseline="0" dirty="0" smtClean="0">
                          <a:solidFill>
                            <a:schemeClr val="tx1"/>
                          </a:solidFill>
                          <a:effectLst/>
                          <a:latin typeface="Calibri" pitchFamily="34" charset="0"/>
                          <a:ea typeface="+mn-ea"/>
                          <a:cs typeface="Calibri" pitchFamily="34" charset="0"/>
                        </a:rPr>
                        <a:t>Consider the range of local news storied to include.</a:t>
                      </a:r>
                    </a:p>
                    <a:p>
                      <a:pPr marL="285750" lvl="0" indent="-285750">
                        <a:spcAft>
                          <a:spcPts val="600"/>
                        </a:spcAft>
                        <a:buFont typeface="Arial" pitchFamily="34" charset="0"/>
                        <a:buChar char="•"/>
                      </a:pPr>
                      <a:r>
                        <a:rPr kumimoji="0" lang="en-GB" sz="1600" kern="1200" baseline="0" dirty="0" smtClean="0">
                          <a:solidFill>
                            <a:schemeClr val="tx1"/>
                          </a:solidFill>
                          <a:effectLst/>
                          <a:latin typeface="Calibri" pitchFamily="34" charset="0"/>
                          <a:ea typeface="+mn-ea"/>
                          <a:cs typeface="Calibri" pitchFamily="34" charset="0"/>
                        </a:rPr>
                        <a:t>Where the final logo will appear on your sequence.</a:t>
                      </a:r>
                    </a:p>
                    <a:p>
                      <a:pPr marL="285750" lvl="0" indent="-285750">
                        <a:spcAft>
                          <a:spcPts val="600"/>
                        </a:spcAft>
                        <a:buFont typeface="Arial" pitchFamily="34" charset="0"/>
                        <a:buChar char="•"/>
                      </a:pPr>
                      <a:r>
                        <a:rPr kumimoji="0" lang="en-GB" sz="1600" kern="1200" baseline="0" dirty="0" smtClean="0">
                          <a:solidFill>
                            <a:srgbClr val="FF0000"/>
                          </a:solidFill>
                          <a:effectLst/>
                          <a:latin typeface="Calibri" pitchFamily="34" charset="0"/>
                          <a:ea typeface="+mn-ea"/>
                          <a:cs typeface="Calibri" pitchFamily="34" charset="0"/>
                        </a:rPr>
                        <a:t>Quality and integrity of sequence (M/D)</a:t>
                      </a:r>
                      <a:endParaRPr lang="en-GB" sz="1600" baseline="0" dirty="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smtClean="0">
                <a:latin typeface="Calibri" pitchFamily="34" charset="0"/>
                <a:ea typeface="Calibri" pitchFamily="34" charset="0"/>
                <a:cs typeface="Calibri" pitchFamily="34" charset="0"/>
              </a:rPr>
              <a:t>LO4: Be able to prepare a Continuity and Weather Forecast Sequence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b="1" dirty="0"/>
              <a:t>‘In the News’ </a:t>
            </a:r>
            <a:r>
              <a:rPr lang="en-GB" sz="1600" b="1" dirty="0" smtClean="0"/>
              <a:t> </a:t>
            </a:r>
            <a:r>
              <a:rPr lang="en-GB" sz="1600" dirty="0" smtClean="0"/>
              <a:t>looking to preview portfolios of production evidence to decide which proposal to work with.</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4039646482"/>
              </p:ext>
            </p:extLst>
          </p:nvPr>
        </p:nvGraphicFramePr>
        <p:xfrm>
          <a:off x="395536" y="2348881"/>
          <a:ext cx="6120680" cy="4053900"/>
        </p:xfrm>
        <a:graphic>
          <a:graphicData uri="http://schemas.openxmlformats.org/drawingml/2006/table">
            <a:tbl>
              <a:tblPr firstRow="1" bandRow="1">
                <a:tableStyleId>{2D5ABB26-0587-4C30-8999-92F81FD0307C}</a:tableStyleId>
              </a:tblPr>
              <a:tblGrid>
                <a:gridCol w="295059"/>
                <a:gridCol w="5825621"/>
              </a:tblGrid>
              <a:tr h="146275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latin typeface="Calibri" pitchFamily="34" charset="0"/>
                          <a:cs typeface="Calibri" pitchFamily="34" charset="0"/>
                        </a:rPr>
                        <a:t>‘In the News’ </a:t>
                      </a:r>
                      <a:r>
                        <a:rPr kumimoji="0" lang="en-GB" sz="1600" kern="1200" dirty="0" smtClean="0">
                          <a:solidFill>
                            <a:schemeClr val="tx1"/>
                          </a:solidFill>
                          <a:latin typeface="Calibri" pitchFamily="34" charset="0"/>
                          <a:ea typeface="+mn-ea"/>
                          <a:cs typeface="Calibri" pitchFamily="34" charset="0"/>
                        </a:rPr>
                        <a:t> </a:t>
                      </a:r>
                      <a:r>
                        <a:rPr kumimoji="0" lang="en-GB" sz="1600" kern="1200" dirty="0" smtClean="0">
                          <a:solidFill>
                            <a:schemeClr val="tx1"/>
                          </a:solidFill>
                          <a:effectLst/>
                          <a:latin typeface="Calibri" pitchFamily="34" charset="0"/>
                          <a:ea typeface="+mn-ea"/>
                          <a:cs typeface="Calibri" pitchFamily="34" charset="0"/>
                        </a:rPr>
                        <a:t>would like you to record and edit the Weather Report sequence using a graphics</a:t>
                      </a:r>
                      <a:r>
                        <a:rPr kumimoji="0" lang="en-GB" sz="1600" kern="1200" baseline="0" dirty="0" smtClean="0">
                          <a:solidFill>
                            <a:schemeClr val="tx1"/>
                          </a:solidFill>
                          <a:effectLst/>
                          <a:latin typeface="Calibri" pitchFamily="34" charset="0"/>
                          <a:ea typeface="+mn-ea"/>
                          <a:cs typeface="Calibri" pitchFamily="34" charset="0"/>
                        </a:rPr>
                        <a:t> or video editing package using a range of tools and techniques. You have to include the Weather graphics created earlier within this and the voice over will need to be placed on the saved file. The file needs to be saved in an appropriate file format when complete.</a:t>
                      </a:r>
                      <a:endParaRPr kumimoji="0" lang="en-GB" sz="1600"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15496">
                <a:tc>
                  <a:txBody>
                    <a:bodyPr/>
                    <a:lstStyle/>
                    <a:p>
                      <a:pPr marL="0" indent="0" algn="ctr" rtl="0" eaLnBrk="1" latinLnBrk="0" hangingPunct="1"/>
                      <a:r>
                        <a:rPr kumimoji="0" lang="en-GB" sz="1600" b="1" kern="1200" dirty="0" smtClean="0">
                          <a:solidFill>
                            <a:schemeClr val="bg1"/>
                          </a:solidFill>
                          <a:latin typeface="Calibri" pitchFamily="34" charset="0"/>
                          <a:ea typeface="+mn-ea"/>
                          <a:cs typeface="Calibri" pitchFamily="34" charset="0"/>
                        </a:rPr>
                        <a:t>7</a:t>
                      </a:r>
                    </a:p>
                  </a:txBody>
                  <a:tcPr anchor="ctr">
                    <a:solidFill>
                      <a:schemeClr val="tx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7 (P/M/D) – </a:t>
                      </a:r>
                      <a:r>
                        <a:rPr kumimoji="0" lang="en-GB" sz="1600" kern="1200" dirty="0" smtClean="0">
                          <a:solidFill>
                            <a:schemeClr val="tx1"/>
                          </a:solidFill>
                          <a:effectLst/>
                          <a:latin typeface="Calibri" pitchFamily="34" charset="0"/>
                          <a:ea typeface="+mn-ea"/>
                          <a:cs typeface="Calibri" pitchFamily="34" charset="0"/>
                        </a:rPr>
                        <a:t>Record and Edit the Weather Forecast sequence for your</a:t>
                      </a:r>
                      <a:r>
                        <a:rPr kumimoji="0" lang="en-GB" sz="1600" kern="1200" baseline="0" dirty="0" smtClean="0">
                          <a:solidFill>
                            <a:schemeClr val="tx1"/>
                          </a:solidFill>
                          <a:effectLst/>
                          <a:latin typeface="Calibri" pitchFamily="34" charset="0"/>
                          <a:ea typeface="+mn-ea"/>
                          <a:cs typeface="Calibri" pitchFamily="34" charset="0"/>
                        </a:rPr>
                        <a:t> client including symbols and voice over.</a:t>
                      </a:r>
                      <a:endParaRPr kumimoji="0" lang="en-GB" sz="1600" kern="1200" dirty="0" smtClean="0">
                        <a:solidFill>
                          <a:schemeClr val="tx1"/>
                        </a:solidFill>
                        <a:effectLst/>
                        <a:latin typeface="Calibri" pitchFamily="34" charset="0"/>
                        <a:ea typeface="+mn-ea"/>
                        <a:cs typeface="Calibri" pitchFamily="34" charset="0"/>
                      </a:endParaRPr>
                    </a:p>
                  </a:txBody>
                  <a:tcPr/>
                </a:tc>
              </a:tr>
              <a:tr h="315496">
                <a:tc>
                  <a:txBody>
                    <a:bodyPr/>
                    <a:lstStyle/>
                    <a:p>
                      <a:pPr marL="0" indent="0" algn="ctr" rtl="0" eaLnBrk="1" latinLnBrk="0" hangingPunct="1"/>
                      <a:endParaRPr kumimoji="0" lang="en-GB" sz="16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r h="544947">
                <a:tc>
                  <a:txBody>
                    <a:bodyPr/>
                    <a:lstStyle/>
                    <a:p>
                      <a:pPr marL="0" indent="0" algn="ctr" rtl="0" eaLnBrk="1" latinLnBrk="0" hangingPunct="1"/>
                      <a:r>
                        <a:rPr kumimoji="0" lang="en-GB" sz="1800" b="1" kern="1200" dirty="0" smtClean="0">
                          <a:solidFill>
                            <a:schemeClr val="bg1"/>
                          </a:solidFill>
                          <a:latin typeface="Calibri" pitchFamily="34" charset="0"/>
                          <a:ea typeface="+mn-ea"/>
                          <a:cs typeface="Calibri" pitchFamily="34" charset="0"/>
                        </a:rPr>
                        <a:t>8</a:t>
                      </a:r>
                    </a:p>
                  </a:txBody>
                  <a:tcPr anchor="ct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8 (P/M/D) – </a:t>
                      </a:r>
                      <a:r>
                        <a:rPr kumimoji="0" lang="en-GB" sz="1600" kern="1200" dirty="0" smtClean="0">
                          <a:solidFill>
                            <a:schemeClr val="tx1"/>
                          </a:solidFill>
                          <a:effectLst/>
                          <a:latin typeface="Calibri" pitchFamily="34" charset="0"/>
                          <a:ea typeface="+mn-ea"/>
                          <a:cs typeface="Calibri" pitchFamily="34" charset="0"/>
                        </a:rPr>
                        <a:t>Evidence saving the final Weather Report in an appropriate file format</a:t>
                      </a:r>
                      <a:r>
                        <a:rPr kumimoji="0" lang="en-GB" sz="1600" kern="1200" baseline="0" dirty="0" smtClean="0">
                          <a:solidFill>
                            <a:schemeClr val="tx1"/>
                          </a:solidFill>
                          <a:effectLst/>
                          <a:latin typeface="Calibri" pitchFamily="34" charset="0"/>
                          <a:ea typeface="+mn-ea"/>
                          <a:cs typeface="Calibri" pitchFamily="34" charset="0"/>
                        </a:rPr>
                        <a:t>.</a:t>
                      </a:r>
                      <a:endParaRPr lang="en-GB" sz="1600" kern="1200" baseline="0" dirty="0" smtClean="0">
                        <a:solidFill>
                          <a:schemeClr val="tx1"/>
                        </a:solidFill>
                        <a:latin typeface="Calibri" pitchFamily="34" charset="0"/>
                        <a:ea typeface="+mn-ea"/>
                        <a:cs typeface="Calibri" pitchFamily="34" charset="0"/>
                      </a:endParaRPr>
                    </a:p>
                  </a:txBody>
                  <a:tcPr/>
                </a:tc>
              </a:tr>
              <a:tr h="1249740">
                <a:tc>
                  <a:txBody>
                    <a:bodyPr/>
                    <a:lstStyle/>
                    <a:p>
                      <a:endParaRPr lang="en-GB" dirty="0"/>
                    </a:p>
                  </a:txBody>
                  <a:tcPr anchor="ctr">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600" kern="1200" dirty="0" smtClean="0">
                          <a:solidFill>
                            <a:schemeClr val="tx1"/>
                          </a:solidFill>
                          <a:effectLst/>
                          <a:latin typeface="Calibri" pitchFamily="34" charset="0"/>
                          <a:ea typeface="+mn-ea"/>
                          <a:cs typeface="Calibri" pitchFamily="34" charset="0"/>
                        </a:rPr>
                        <a:t>This Weather Report needs to be well designed, include the company logo incorporate</a:t>
                      </a:r>
                      <a:r>
                        <a:rPr kumimoji="0" lang="en-GB" sz="1600" kern="1200" baseline="0" dirty="0" smtClean="0">
                          <a:solidFill>
                            <a:schemeClr val="tx1"/>
                          </a:solidFill>
                          <a:effectLst/>
                          <a:latin typeface="Calibri" pitchFamily="34" charset="0"/>
                          <a:ea typeface="+mn-ea"/>
                          <a:cs typeface="Calibri" pitchFamily="34" charset="0"/>
                        </a:rPr>
                        <a:t> the symbols and voice over.</a:t>
                      </a:r>
                      <a:endParaRPr lang="en-GB" sz="1600" kern="1200" baseline="0" dirty="0" smtClean="0">
                        <a:solidFill>
                          <a:schemeClr val="tx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600" kern="1200" baseline="0" dirty="0" smtClean="0">
                          <a:solidFill>
                            <a:srgbClr val="FF0000"/>
                          </a:solidFill>
                          <a:latin typeface="Calibri" pitchFamily="34" charset="0"/>
                          <a:ea typeface="+mn-ea"/>
                          <a:cs typeface="Calibri" pitchFamily="34" charset="0"/>
                        </a:rPr>
                        <a:t>Merit</a:t>
                      </a:r>
                      <a:r>
                        <a:rPr lang="en-GB" sz="1600" kern="1200" baseline="0" dirty="0" smtClean="0">
                          <a:solidFill>
                            <a:schemeClr val="tx1"/>
                          </a:solidFill>
                          <a:latin typeface="Calibri" pitchFamily="34" charset="0"/>
                          <a:ea typeface="+mn-ea"/>
                          <a:cs typeface="Calibri" pitchFamily="34" charset="0"/>
                        </a:rPr>
                        <a:t> and </a:t>
                      </a:r>
                      <a:r>
                        <a:rPr lang="en-GB" sz="1600" kern="1200" baseline="0" dirty="0" smtClean="0">
                          <a:solidFill>
                            <a:schemeClr val="tx2">
                              <a:lumMod val="60000"/>
                              <a:lumOff val="40000"/>
                            </a:schemeClr>
                          </a:solidFill>
                          <a:latin typeface="Calibri" pitchFamily="34" charset="0"/>
                          <a:ea typeface="+mn-ea"/>
                          <a:cs typeface="Calibri" pitchFamily="34" charset="0"/>
                        </a:rPr>
                        <a:t>Distinction</a:t>
                      </a:r>
                      <a:r>
                        <a:rPr lang="en-GB" sz="1600" kern="1200" baseline="0" dirty="0" smtClean="0">
                          <a:solidFill>
                            <a:schemeClr val="tx1"/>
                          </a:solidFill>
                          <a:latin typeface="Calibri" pitchFamily="34" charset="0"/>
                          <a:ea typeface="+mn-ea"/>
                          <a:cs typeface="Calibri" pitchFamily="34" charset="0"/>
                        </a:rPr>
                        <a:t> grades are judged on the quality of the finished video sequences.</a:t>
                      </a:r>
                    </a:p>
                  </a:txBody>
                  <a:tcPr/>
                </a:tc>
              </a:tr>
            </a:tbl>
          </a:graphicData>
        </a:graphic>
      </p:graphicFrame>
      <p:pic>
        <p:nvPicPr>
          <p:cNvPr id="11" name="Picture 10" descr="Product"/>
          <p:cNvPicPr/>
          <p:nvPr/>
        </p:nvPicPr>
        <p:blipFill>
          <a:blip r:embed="rId4">
            <a:extLst>
              <a:ext uri="{28A0092B-C50C-407E-A947-70E740481C1C}">
                <a14:useLocalDpi xmlns:a14="http://schemas.microsoft.com/office/drawing/2010/main" val="0"/>
              </a:ext>
            </a:extLst>
          </a:blip>
          <a:srcRect/>
          <a:stretch>
            <a:fillRect/>
          </a:stretch>
        </p:blipFill>
        <p:spPr bwMode="auto">
          <a:xfrm>
            <a:off x="6156176" y="4149080"/>
            <a:ext cx="360040" cy="360040"/>
          </a:xfrm>
          <a:prstGeom prst="rect">
            <a:avLst/>
          </a:prstGeom>
          <a:noFill/>
          <a:ln>
            <a:noFill/>
          </a:ln>
        </p:spPr>
      </p:pic>
      <p:pic>
        <p:nvPicPr>
          <p:cNvPr id="10" name="Picture 9"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6156176" y="4725144"/>
            <a:ext cx="315466" cy="360040"/>
          </a:xfrm>
          <a:prstGeom prst="rect">
            <a:avLst/>
          </a:prstGeom>
          <a:noFill/>
          <a:ln>
            <a:noFill/>
          </a:ln>
        </p:spPr>
      </p:pic>
    </p:spTree>
    <p:extLst>
      <p:ext uri="{BB962C8B-B14F-4D97-AF65-F5344CB8AC3E}">
        <p14:creationId xmlns:p14="http://schemas.microsoft.com/office/powerpoint/2010/main" val="2316127995"/>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eWeston">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DD945F-B7B0-4691-A0D0-E2EAD6DA23B3}">
  <ds:schemaRefs>
    <ds:schemaRef ds:uri="http://schemas.openxmlformats.org/package/2006/metadata/core-properties"/>
    <ds:schemaRef ds:uri="http://schemas.microsoft.com/office/2006/documentManagement/types"/>
    <ds:schemaRef ds:uri="http://schemas.microsoft.com/office/2006/metadata/properties"/>
    <ds:schemaRef ds:uri="http://purl.org/dc/terms/"/>
    <ds:schemaRef ds:uri="http://purl.org/dc/dcmitype/"/>
    <ds:schemaRef ds:uri="http://www.w3.org/XML/1998/namespace"/>
    <ds:schemaRef ds:uri="http://purl.org/dc/elements/1.1/"/>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5A8F797-114D-47DC-A43E-E9D7D88718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25091</TotalTime>
  <Words>1955</Words>
  <Application>Microsoft Office PowerPoint</Application>
  <PresentationFormat>On-screen Show (4:3)</PresentationFormat>
  <Paragraphs>194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BrookeWeston</vt:lpstr>
      <vt:lpstr>PowerPoint Presentation</vt:lpstr>
      <vt:lpstr>Assignment Scenario</vt:lpstr>
      <vt:lpstr>Assignment Scenario</vt:lpstr>
      <vt:lpstr>Learning Outcome 4 – Assignment</vt:lpstr>
      <vt:lpstr>Learning Outcome 4 – Task 1 and 2</vt:lpstr>
      <vt:lpstr>Learning Outcome 4 – Task 3</vt:lpstr>
      <vt:lpstr>Learning Outcome 4 – Task 4</vt:lpstr>
      <vt:lpstr>Learning Outcome 4 – Task 5 and 6</vt:lpstr>
      <vt:lpstr>Learning Outcome 4 – Task 7 and 8</vt:lpstr>
      <vt:lpstr>LO4 – Assessment (P, M, D)</vt:lpstr>
    </vt:vector>
  </TitlesOfParts>
  <Company>Brooke Weston CTC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R002 Unit 2 - LO1 Cambridge L2</dc:title>
  <dc:subject>eBusiness</dc:subject>
  <dc:creator>KPA</dc:creator>
  <cp:lastModifiedBy>Stephen Rafferty</cp:lastModifiedBy>
  <cp:revision>1150</cp:revision>
  <cp:lastPrinted>2014-01-22T18:28:34Z</cp:lastPrinted>
  <dcterms:created xsi:type="dcterms:W3CDTF">2008-03-12T11:01:44Z</dcterms:created>
  <dcterms:modified xsi:type="dcterms:W3CDTF">2014-06-17T08:09:19Z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Brooke Weston Academy</vt:lpwstr>
  </property>
  <property fmtid="{D5CDD505-2E9C-101B-9397-08002B2CF9AE}" pid="2" name="ContentTypeId">
    <vt:lpwstr>0x0101006303C8A099435F469B82EC500073A18D</vt:lpwstr>
  </property>
  <property fmtid="{D5CDD505-2E9C-101B-9397-08002B2CF9AE}" pid="3" name="Unit">
    <vt:lpwstr>U1</vt:lpwstr>
  </property>
</Properties>
</file>